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7" r:id="rId2"/>
    <p:sldId id="377" r:id="rId3"/>
    <p:sldId id="289" r:id="rId4"/>
    <p:sldId id="259" r:id="rId5"/>
    <p:sldId id="260" r:id="rId6"/>
    <p:sldId id="261" r:id="rId7"/>
    <p:sldId id="368" r:id="rId8"/>
    <p:sldId id="369" r:id="rId9"/>
    <p:sldId id="370" r:id="rId10"/>
    <p:sldId id="285" r:id="rId11"/>
    <p:sldId id="286" r:id="rId12"/>
    <p:sldId id="372" r:id="rId13"/>
    <p:sldId id="288" r:id="rId14"/>
    <p:sldId id="373" r:id="rId15"/>
    <p:sldId id="345" r:id="rId16"/>
    <p:sldId id="375" r:id="rId17"/>
    <p:sldId id="297" r:id="rId18"/>
    <p:sldId id="376" r:id="rId19"/>
    <p:sldId id="310" r:id="rId20"/>
    <p:sldId id="319" r:id="rId21"/>
    <p:sldId id="311" r:id="rId22"/>
    <p:sldId id="338" r:id="rId23"/>
    <p:sldId id="337" r:id="rId24"/>
    <p:sldId id="320" r:id="rId25"/>
    <p:sldId id="327" r:id="rId26"/>
    <p:sldId id="353" r:id="rId27"/>
    <p:sldId id="352" r:id="rId28"/>
    <p:sldId id="366" r:id="rId29"/>
    <p:sldId id="328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</p:sldIdLst>
  <p:sldSz cx="9144000" cy="6858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24" autoAdjust="0"/>
  </p:normalViewPr>
  <p:slideViewPr>
    <p:cSldViewPr>
      <p:cViewPr varScale="1">
        <p:scale>
          <a:sx n="101" d="100"/>
          <a:sy n="101" d="100"/>
        </p:scale>
        <p:origin x="-50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EB1047-BEA8-4A99-89E3-C71481E6BAEA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CC7AC-7A64-4EF5-AD08-2C44662DB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12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10712" indent="-273351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093404" indent="-218681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530765" indent="-218681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1968127" indent="-218681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405488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842849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280211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717572" indent="-218681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256136-7220-4017-BECC-9C846C1EE4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8781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Explain:</a:t>
            </a:r>
            <a:r>
              <a:rPr lang="en-US" baseline="0" dirty="0" smtClean="0"/>
              <a:t> 1D model used to simulate the whole 3D phenomena.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31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Narysowa</a:t>
            </a:r>
            <a:r>
              <a:rPr lang="pl-PL" dirty="0" smtClean="0"/>
              <a:t>ć szczelinę, </a:t>
            </a:r>
            <a:r>
              <a:rPr lang="pl-PL" dirty="0" err="1" smtClean="0"/>
              <a:t>degeneretive</a:t>
            </a:r>
            <a:r>
              <a:rPr lang="pl-PL" baseline="0" dirty="0" smtClean="0"/>
              <a:t> </a:t>
            </a:r>
            <a:r>
              <a:rPr lang="pl-PL" baseline="0" dirty="0" err="1" smtClean="0"/>
              <a:t>tip</a:t>
            </a:r>
            <a:r>
              <a:rPr lang="pl-PL" baseline="0" dirty="0" smtClean="0"/>
              <a:t> i wyjaśnić że to co się dzieje w wierzchołku zależnie od wartości pochodnej na duży wpływ na całą szczelinę-</a:t>
            </a:r>
            <a:r>
              <a:rPr lang="pl-PL" baseline="0" dirty="0" err="1" smtClean="0"/>
              <a:t>stiffnes</a:t>
            </a:r>
            <a:r>
              <a:rPr lang="pl-PL" baseline="0" dirty="0" smtClean="0"/>
              <a:t> </a:t>
            </a:r>
            <a:r>
              <a:rPr lang="pl-PL" baseline="0" dirty="0" err="1" smtClean="0"/>
              <a:t>source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8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91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helps to smooth (remove the steepest part) the function before applying standard central FD, which is not very accurate for functions like (1-x)^alpha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4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q_0 and C_L</a:t>
            </a:r>
            <a:r>
              <a:rPr lang="en-US" baseline="0" dirty="0" smtClean="0"/>
              <a:t> are constant in this example !!!!</a:t>
            </a: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41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75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7CC7AC-7A64-4EF5-AD08-2C44662DB8C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36A18B5-2BF8-4295-AD56-8CC317AB7AC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B83193FF-B161-4C19-87D2-40ED4A78D1AE}" type="datetimeFigureOut">
              <a:rPr lang="en-US" smtClean="0"/>
              <a:t>6/7/2015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6.png"/><Relationship Id="rId7" Type="http://schemas.openxmlformats.org/officeDocument/2006/relationships/image" Target="../media/image5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55.png"/><Relationship Id="rId5" Type="http://schemas.openxmlformats.org/officeDocument/2006/relationships/image" Target="../media/image450.png"/><Relationship Id="rId10" Type="http://schemas.openxmlformats.org/officeDocument/2006/relationships/image" Target="../media/image54.png"/><Relationship Id="rId4" Type="http://schemas.openxmlformats.org/officeDocument/2006/relationships/image" Target="../media/image440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4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70.pn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.jpeg"/><Relationship Id="rId4" Type="http://schemas.openxmlformats.org/officeDocument/2006/relationships/image" Target="../media/image6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.jpe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3" Type="http://schemas.openxmlformats.org/officeDocument/2006/relationships/image" Target="../media/image59.png"/><Relationship Id="rId7" Type="http://schemas.openxmlformats.org/officeDocument/2006/relationships/image" Target="../media/image75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62.jpeg"/><Relationship Id="rId4" Type="http://schemas.openxmlformats.org/officeDocument/2006/relationships/image" Target="../media/image4.jpeg"/><Relationship Id="rId9" Type="http://schemas.openxmlformats.org/officeDocument/2006/relationships/image" Target="../media/image8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90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.jpe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10" Type="http://schemas.openxmlformats.org/officeDocument/2006/relationships/image" Target="../media/image300.png"/><Relationship Id="rId4" Type="http://schemas.openxmlformats.org/officeDocument/2006/relationships/image" Target="../media/image74.png"/><Relationship Id="rId9" Type="http://schemas.openxmlformats.org/officeDocument/2006/relationships/image" Target="../media/image2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3" Type="http://schemas.openxmlformats.org/officeDocument/2006/relationships/image" Target="../media/image340.png"/><Relationship Id="rId7" Type="http://schemas.openxmlformats.org/officeDocument/2006/relationships/image" Target="../media/image36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9736" y="457200"/>
            <a:ext cx="6629400" cy="266700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>
              <a:defRPr/>
            </a:pPr>
            <a:r>
              <a:rPr lang="en-US" sz="4000" b="1" dirty="0">
                <a:solidFill>
                  <a:srgbClr val="0070C0"/>
                </a:solidFill>
              </a:rPr>
              <a:t>Numerical modeling of hydraulic fracture. Various leak-off regimes and </a:t>
            </a:r>
            <a:r>
              <a:rPr lang="en-US" sz="4000" b="1" dirty="0" err="1">
                <a:solidFill>
                  <a:srgbClr val="0070C0"/>
                </a:solidFill>
              </a:rPr>
              <a:t>multifracturing</a:t>
            </a:r>
            <a:r>
              <a:rPr lang="en-US" sz="4000" b="1" dirty="0">
                <a:solidFill>
                  <a:srgbClr val="0070C0"/>
                </a:solidFill>
              </a:rPr>
              <a:t>.</a:t>
            </a:r>
            <a:endParaRPr lang="en-US" sz="4000" b="1" dirty="0" smtClean="0">
              <a:solidFill>
                <a:srgbClr val="0070C0"/>
              </a:solidFill>
            </a:endParaRPr>
          </a:p>
        </p:txBody>
      </p:sp>
      <p:sp>
        <p:nvSpPr>
          <p:cNvPr id="2051" name="Subtitle 2"/>
          <p:cNvSpPr>
            <a:spLocks noGrp="1"/>
          </p:cNvSpPr>
          <p:nvPr>
            <p:ph type="subTitle" idx="1"/>
          </p:nvPr>
        </p:nvSpPr>
        <p:spPr>
          <a:xfrm>
            <a:off x="609600" y="3200400"/>
            <a:ext cx="7620000" cy="2990795"/>
          </a:xfrm>
        </p:spPr>
        <p:txBody>
          <a:bodyPr>
            <a:noAutofit/>
          </a:bodyPr>
          <a:lstStyle/>
          <a:p>
            <a:endParaRPr lang="pl-PL" i="1" dirty="0" smtClean="0">
              <a:solidFill>
                <a:schemeClr val="tx1"/>
              </a:solidFill>
            </a:endParaRPr>
          </a:p>
          <a:p>
            <a:r>
              <a:rPr lang="pl-PL" i="1" dirty="0" err="1" smtClean="0">
                <a:solidFill>
                  <a:schemeClr val="tx1"/>
                </a:solidFill>
              </a:rPr>
              <a:t>PhD</a:t>
            </a:r>
            <a:r>
              <a:rPr lang="pl-PL" i="1" dirty="0" smtClean="0">
                <a:solidFill>
                  <a:schemeClr val="tx1"/>
                </a:solidFill>
              </a:rPr>
              <a:t> 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smtClean="0">
                <a:solidFill>
                  <a:schemeClr val="tx1"/>
                </a:solidFill>
              </a:rPr>
              <a:t>v</a:t>
            </a:r>
            <a:r>
              <a:rPr lang="pl-PL" i="1" dirty="0" err="1" smtClean="0">
                <a:solidFill>
                  <a:schemeClr val="tx1"/>
                </a:solidFill>
              </a:rPr>
              <a:t>iva</a:t>
            </a:r>
            <a:r>
              <a:rPr lang="pl-PL" i="1" dirty="0" smtClean="0">
                <a:solidFill>
                  <a:schemeClr val="tx1"/>
                </a:solidFill>
              </a:rPr>
              <a:t> </a:t>
            </a:r>
            <a:r>
              <a:rPr lang="pl-PL" i="1" dirty="0" err="1" smtClean="0">
                <a:solidFill>
                  <a:schemeClr val="tx1"/>
                </a:solidFill>
              </a:rPr>
              <a:t>presentation</a:t>
            </a:r>
            <a:r>
              <a:rPr lang="pl-PL" i="1" dirty="0" smtClean="0">
                <a:solidFill>
                  <a:schemeClr val="tx1"/>
                </a:solidFill>
              </a:rPr>
              <a:t> </a:t>
            </a:r>
            <a:endParaRPr lang="en-US" i="1" dirty="0">
              <a:solidFill>
                <a:schemeClr val="tx1"/>
              </a:solidFill>
            </a:endParaRPr>
          </a:p>
          <a:p>
            <a:r>
              <a:rPr lang="pl-PL" sz="2400" i="1" dirty="0" smtClean="0">
                <a:solidFill>
                  <a:schemeClr val="tx1"/>
                </a:solidFill>
              </a:rPr>
              <a:t>Piotr Kuśmierczyk </a:t>
            </a:r>
          </a:p>
          <a:p>
            <a:endParaRPr lang="en-US" i="1" dirty="0" smtClean="0">
              <a:solidFill>
                <a:schemeClr val="tx1"/>
              </a:solidFill>
            </a:endParaRPr>
          </a:p>
          <a:p>
            <a:r>
              <a:rPr lang="pl-PL" sz="1600" dirty="0" err="1" smtClean="0">
                <a:solidFill>
                  <a:schemeClr val="tx1"/>
                </a:solidFill>
              </a:rPr>
              <a:t>Supervisor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Gennady </a:t>
            </a:r>
            <a:r>
              <a:rPr lang="en-US" sz="1600" dirty="0" err="1" smtClean="0">
                <a:solidFill>
                  <a:schemeClr val="tx1"/>
                </a:solidFill>
              </a:rPr>
              <a:t>Mishuris</a:t>
            </a:r>
            <a:endParaRPr lang="pl-PL" sz="1600" dirty="0" smtClean="0">
              <a:solidFill>
                <a:schemeClr val="tx1"/>
              </a:solidFill>
            </a:endParaRPr>
          </a:p>
          <a:p>
            <a:endParaRPr lang="en-US" sz="1050" i="1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1600" dirty="0" smtClean="0">
                <a:solidFill>
                  <a:srgbClr val="CC0000"/>
                </a:solidFill>
              </a:rPr>
              <a:t>This research has been supported by FP7 PEOPLE IAPP Project HYDROFRAC under number  251475.</a:t>
            </a:r>
          </a:p>
          <a:p>
            <a:pPr eaLnBrk="1" hangingPunct="1"/>
            <a:endParaRPr lang="pl-PL" sz="1600" dirty="0" smtClean="0">
              <a:solidFill>
                <a:srgbClr val="CC0000"/>
              </a:solidFill>
            </a:endParaRPr>
          </a:p>
          <a:p>
            <a:pPr eaLnBrk="1" hangingPunct="1"/>
            <a:endParaRPr lang="pl-PL" sz="1600" dirty="0">
              <a:solidFill>
                <a:srgbClr val="CC0000"/>
              </a:solidFill>
            </a:endParaRPr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2"/>
          </p:nvPr>
        </p:nvSpPr>
        <p:spPr bwMode="auto">
          <a:ln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2E0DE56-DA17-45C1-98B1-7C7110B13C3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440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920" y="38462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/>
              <a:t>D</a:t>
            </a:r>
            <a:r>
              <a:rPr lang="en-US" sz="2800" dirty="0" smtClean="0"/>
              <a:t>ynamic </a:t>
            </a:r>
            <a:r>
              <a:rPr lang="en-US" sz="2800" dirty="0"/>
              <a:t>s</a:t>
            </a:r>
            <a:r>
              <a:rPr lang="en-US" sz="2800" dirty="0" smtClean="0"/>
              <a:t>ystems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 smtClean="0"/>
                  <a:t>Formulation in different variables:  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/>
                      </a:rPr>
                      <m:t>𝑤</m:t>
                    </m:r>
                  </m:oMath>
                </a14:m>
                <a:r>
                  <a:rPr lang="en-US" sz="1800" dirty="0" smtClean="0"/>
                  <a:t> – the straightforward usage of crack width</a:t>
                </a:r>
              </a:p>
              <a:p>
                <a:pPr marL="285750" indent="-285750"/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by </a:t>
                </a:r>
                <a:r>
                  <a:rPr lang="en-US" sz="1800" dirty="0" err="1" smtClean="0">
                    <a:solidFill>
                      <a:srgbClr val="000099"/>
                    </a:solidFill>
                  </a:rPr>
                  <a:t>Linkov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 (2011), (for PKN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𝑈</m:t>
                    </m:r>
                    <m:r>
                      <a:rPr lang="en-US" sz="1800" b="0" i="1" smtClean="0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rgbClr val="000099"/>
                            </a:solidFill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GB" sz="1800" b="0" i="1" smtClean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 smtClean="0">
                  <a:solidFill>
                    <a:srgbClr val="000099"/>
                  </a:solidFill>
                </a:endParaRPr>
              </a:p>
              <a:p>
                <a:pPr marL="285750" indent="-28575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smtClean="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</m:oMath>
                </a14:m>
                <a:r>
                  <a:rPr lang="en-US" sz="1800" dirty="0" smtClean="0">
                    <a:solidFill>
                      <a:srgbClr val="000099"/>
                    </a:solidFill>
                  </a:rPr>
                  <a:t> – volume of crack cross section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solidFill>
                          <a:srgbClr val="000099"/>
                        </a:solidFill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rgbClr val="000099"/>
                        </a:solidFill>
                        <a:latin typeface="Cambria Math"/>
                      </a:rPr>
                      <m:t>=</m:t>
                    </m:r>
                    <m:nary>
                      <m:naryPr>
                        <m:ctrl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𝑥</m:t>
                        </m:r>
                      </m:sub>
                      <m:sup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1</m:t>
                        </m:r>
                      </m:sup>
                      <m:e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𝑤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𝑡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sz="1800" i="1">
                                <a:solidFill>
                                  <a:srgbClr val="000099"/>
                                </a:solidFill>
                                <a:latin typeface="Cambria Math"/>
                              </a:rPr>
                              <m:t>𝜉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d</m:t>
                        </m:r>
                        <m:r>
                          <a:rPr lang="en-US" sz="1800" i="1">
                            <a:solidFill>
                              <a:srgbClr val="000099"/>
                            </a:solidFill>
                            <a:latin typeface="Cambria Math"/>
                          </a:rPr>
                          <m:t>𝜉</m:t>
                        </m:r>
                      </m:e>
                    </m:nary>
                  </m:oMath>
                </a14:m>
                <a:endParaRPr lang="en-US" sz="1200" b="1" i="1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Spatial </a:t>
                </a:r>
                <a:r>
                  <a:rPr lang="en-US" sz="1800" b="1" i="1" dirty="0"/>
                  <a:t>discretization of the governing </a:t>
                </a:r>
                <a:r>
                  <a:rPr lang="en-US" sz="1800" b="1" i="1" dirty="0" smtClean="0"/>
                  <a:t>PDEs</a:t>
                </a:r>
                <a:r>
                  <a:rPr lang="en-US" sz="1800" dirty="0" smtClean="0"/>
                  <a:t>, yields following operators:</a:t>
                </a:r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(</m:t>
                          </m:r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GB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𝑈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800" i="1">
                              <a:latin typeface="Cambria Math"/>
                            </a:rPr>
                            <m:t>+3</m:t>
                          </m:r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/>
                                </a:rPr>
                                <m:t>𝑈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800" i="1">
                          <a:latin typeface="Cambria Math"/>
                        </a:rPr>
                        <m:t>−3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/>
                                        </a:rPr>
                                        <m:t>Ω</m:t>
                                      </m:r>
                                    </m:num>
                                    <m:den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8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80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sz="1800" i="1">
                              <a:latin typeface="Cambria Math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800" i="1">
                                  <a:latin typeface="Cambria Math"/>
                                </a:rPr>
                                <m:t>64</m:t>
                              </m:r>
                            </m:num>
                            <m:den>
                              <m:r>
                                <a:rPr lang="en-US" sz="1800" i="1">
                                  <a:latin typeface="Cambria Math"/>
                                </a:rPr>
                                <m:t>81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Ω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  <m:f>
                                <m:f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/>
                                    </a:rPr>
                                    <m:t>Ω</m:t>
                                  </m:r>
                                </m:num>
                                <m:den>
                                  <m:r>
                                    <a:rPr lang="en-US" sz="1800" i="1">
                                      <a:latin typeface="Cambria Math"/>
                                    </a:rPr>
                                    <m:t>𝜕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den>
                              </m:f>
                            </m:e>
                          </m:d>
                        </m:e>
                      </m:d>
                      <m:r>
                        <a:rPr lang="en-US" sz="18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𝑄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b="1" i="1" dirty="0" smtClean="0"/>
              </a:p>
              <a:p>
                <a:pPr marL="0" indent="0">
                  <a:buNone/>
                </a:pPr>
                <a:endParaRPr lang="en-US" sz="1800" b="1" i="1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410200"/>
              </a:xfrm>
              <a:blipFill rotWithShape="1">
                <a:blip r:embed="rId3"/>
                <a:stretch>
                  <a:fillRect l="-640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10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Nawias klamrowy zamykający 4"/>
          <p:cNvSpPr/>
          <p:nvPr/>
        </p:nvSpPr>
        <p:spPr>
          <a:xfrm>
            <a:off x="6172200" y="1965709"/>
            <a:ext cx="719897" cy="777492"/>
          </a:xfrm>
          <a:prstGeom prst="rightBrace">
            <a:avLst/>
          </a:prstGeom>
          <a:ln w="190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99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6903599" y="203128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proper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02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Dynamic Systems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An additional operator for fracture length is obtained: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𝑑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latin typeface="Cambria Math"/>
                        </a:rPr>
                        <m:t>=</m:t>
                      </m:r>
                      <m:r>
                        <a:rPr lang="en-US" sz="1800" b="0" i="1" smtClean="0">
                          <a:latin typeface="Cambria Math"/>
                        </a:rPr>
                        <m:t> </m:t>
                      </m:r>
                      <m:r>
                        <a:rPr lang="en-US" sz="1800" b="0" i="1" smtClean="0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GB" sz="1800" i="1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𝑈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/>
                            </a:rPr>
                            <m:t>𝑈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  <m:r>
                        <a:rPr lang="en-GB" sz="1800">
                          <a:latin typeface="Cambria Math"/>
                        </a:rPr>
                        <m:t>    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128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81</m:t>
                          </m:r>
                        </m:den>
                      </m:f>
                      <m:sSubSup>
                        <m:sSub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Ω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This is combined into ODEs system and solved </a:t>
                </a:r>
                <a:r>
                  <a:rPr lang="en-US" sz="1800" dirty="0"/>
                  <a:t>using MATLAB ODE15s </a:t>
                </a:r>
                <a:r>
                  <a:rPr lang="en-US" sz="1800" dirty="0" smtClean="0"/>
                  <a:t>for </a:t>
                </a:r>
                <a:r>
                  <a:rPr lang="en-US" sz="1800" b="1" i="1" dirty="0"/>
                  <a:t>stiff </a:t>
                </a:r>
                <a:r>
                  <a:rPr lang="en-US" sz="1800" dirty="0" smtClean="0"/>
                  <a:t>problems: 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  <a:blipFill rotWithShape="1">
                <a:blip r:embed="rId2"/>
                <a:stretch>
                  <a:fillRect l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11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Prostokąt 5"/>
              <p:cNvSpPr/>
              <p:nvPr/>
            </p:nvSpPr>
            <p:spPr>
              <a:xfrm>
                <a:off x="3488377" y="4648200"/>
                <a:ext cx="1450205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Prostoką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377" y="4648200"/>
                <a:ext cx="1450205" cy="61824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22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Dynamic </a:t>
            </a:r>
            <a:r>
              <a:rPr lang="pl-PL" sz="2800" dirty="0"/>
              <a:t> </a:t>
            </a:r>
            <a:r>
              <a:rPr lang="en-US" sz="2800" dirty="0" smtClean="0"/>
              <a:t>Systems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543800" cy="5334000"/>
          </a:xfrm>
        </p:spPr>
        <p:txBody>
          <a:bodyPr tIns="46800">
            <a:noAutofit/>
          </a:bodyPr>
          <a:lstStyle/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So far this allows </a:t>
            </a:r>
            <a:r>
              <a:rPr lang="en-US" sz="1800" dirty="0" smtClean="0"/>
              <a:t>solving </a:t>
            </a:r>
            <a:r>
              <a:rPr lang="en-US" sz="1800" dirty="0" smtClean="0"/>
              <a:t>simple 1D </a:t>
            </a:r>
            <a:r>
              <a:rPr lang="en-US" sz="1800" dirty="0" err="1" smtClean="0"/>
              <a:t>hydrofracturing</a:t>
            </a:r>
            <a:r>
              <a:rPr lang="en-US" sz="1800" dirty="0" smtClean="0"/>
              <a:t> </a:t>
            </a:r>
            <a:r>
              <a:rPr lang="en-US" sz="1800" dirty="0" smtClean="0"/>
              <a:t>problems. </a:t>
            </a:r>
            <a:r>
              <a:rPr lang="en-US" sz="1800" dirty="0" smtClean="0"/>
              <a:t>Although this problems were solved before, my solution offers better accuracy and is one of the very first to use speed equation </a:t>
            </a:r>
            <a:r>
              <a:rPr lang="pl-PL" sz="1800" dirty="0" smtClean="0"/>
              <a:t>with </a:t>
            </a:r>
            <a:r>
              <a:rPr lang="en-US" sz="1800" dirty="0" smtClean="0"/>
              <a:t>finite difference formulation.</a:t>
            </a: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However more problems must to be solved to obtain truly rebuts and accurate procedure…</a:t>
            </a:r>
            <a:endParaRPr lang="en-GB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12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09101"/>
            <a:ext cx="4106433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17508"/>
            <a:ext cx="3962400" cy="3209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pole tekstowe 4"/>
              <p:cNvSpPr txBox="1"/>
              <p:nvPr/>
            </p:nvSpPr>
            <p:spPr>
              <a:xfrm>
                <a:off x="4479303" y="3929010"/>
                <a:ext cx="45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l-PL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l-PL" b="0" i="1" smtClean="0">
                              <a:latin typeface="Cambria Math"/>
                            </a:rPr>
                            <m:t>𝑣</m:t>
                          </m:r>
                        </m:e>
                        <m:sub>
                          <m:r>
                            <a:rPr lang="pl-PL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pl-PL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303" y="3929010"/>
                <a:ext cx="457200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pole tekstowe 8"/>
              <p:cNvSpPr txBox="1"/>
              <p:nvPr/>
            </p:nvSpPr>
            <p:spPr>
              <a:xfrm>
                <a:off x="252953" y="3810000"/>
                <a:ext cx="4572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pl-PL" b="0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953" y="3810000"/>
                <a:ext cx="457200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pole tekstowe 9"/>
              <p:cNvSpPr txBox="1"/>
              <p:nvPr/>
            </p:nvSpPr>
            <p:spPr>
              <a:xfrm>
                <a:off x="2281816" y="563680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816" y="5636808"/>
                <a:ext cx="457200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pole tekstowe 10"/>
              <p:cNvSpPr txBox="1"/>
              <p:nvPr/>
            </p:nvSpPr>
            <p:spPr>
              <a:xfrm>
                <a:off x="6553200" y="563795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00" y="5637958"/>
                <a:ext cx="45720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986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Speeding up computation time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2000" dirty="0" smtClean="0"/>
          </a:p>
          <a:p>
            <a:pPr marL="114300" indent="0" algn="just">
              <a:buNone/>
            </a:pPr>
            <a:r>
              <a:rPr lang="en-US" sz="2000" dirty="0" smtClean="0"/>
              <a:t>The time needed to solve PKN problem with ODE solvers can vary drastically. The most noticeable speedup is achieved </a:t>
            </a:r>
            <a:r>
              <a:rPr lang="en-US" sz="2000" dirty="0" smtClean="0"/>
              <a:t>by </a:t>
            </a:r>
            <a:r>
              <a:rPr lang="en-US" sz="2000" dirty="0" smtClean="0"/>
              <a:t>proper sparse </a:t>
            </a:r>
            <a:r>
              <a:rPr lang="en-US" sz="2000" dirty="0" err="1" smtClean="0"/>
              <a:t>Jacobian</a:t>
            </a:r>
            <a:r>
              <a:rPr lang="en-US" sz="2000" dirty="0" smtClean="0"/>
              <a:t> </a:t>
            </a:r>
            <a:r>
              <a:rPr lang="en-US" sz="2000" dirty="0" smtClean="0"/>
              <a:t>utilization:</a:t>
            </a:r>
            <a:endParaRPr lang="en-US" sz="2000" dirty="0" smtClean="0"/>
          </a:p>
          <a:p>
            <a:pPr marL="114300" indent="0" algn="just">
              <a:buNone/>
            </a:pPr>
            <a:r>
              <a:rPr lang="en-US" sz="2000" dirty="0" smtClean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19400"/>
            <a:ext cx="3128963" cy="279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750" y="2914274"/>
            <a:ext cx="3057525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683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New FD scheme </a:t>
            </a:r>
            <a:r>
              <a:rPr lang="pl-PL" sz="2800" dirty="0"/>
              <a:t> </a:t>
            </a:r>
            <a:r>
              <a:rPr lang="en-US" sz="2800" dirty="0" smtClean="0"/>
              <a:t>based </a:t>
            </a:r>
            <a:r>
              <a:rPr lang="pl-PL" sz="2800" dirty="0" smtClean="0"/>
              <a:t>on </a:t>
            </a:r>
            <a:r>
              <a:rPr lang="en-US" sz="2800" dirty="0" smtClean="0"/>
              <a:t>asymptotic behavior </a:t>
            </a:r>
            <a:r>
              <a:rPr lang="en-US" sz="2800" dirty="0"/>
              <a:t>near the crack tip.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47800"/>
                <a:ext cx="7543800" cy="47244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3</m:t>
                          </m:r>
                        </m:sup>
                      </m:sSubSup>
                      <m:d>
                        <m:dPr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1600" i="1">
                          <a:latin typeface="Cambria Math"/>
                        </a:rPr>
                        <m:t>,</m:t>
                      </m:r>
                      <m:r>
                        <a:rPr lang="en-GB" sz="1600">
                          <a:latin typeface="Cambria Math"/>
                        </a:rPr>
                        <m:t>   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600" i="1" dirty="0" smtClean="0">
                  <a:latin typeface="Cambria Math"/>
                  <a:ea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r>
                            <a:rPr lang="en-US" sz="1600" i="1">
                              <a:latin typeface="Cambria Math"/>
                            </a:rPr>
                            <m:t>𝑡</m:t>
                          </m:r>
                          <m:r>
                            <a:rPr lang="en-US" sz="16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6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16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1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16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16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16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800" dirty="0" smtClean="0"/>
                  <a:t>The second term can be significant, especially in the case of singular Carter type leak off. Why not use it to enhance the accuracy:</a:t>
                </a:r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𝑤</m:t>
                      </m:r>
                      <m:r>
                        <a:rPr lang="en-US" sz="1800" b="0" i="1" smtClean="0">
                          <a:latin typeface="Cambria Math"/>
                        </a:rPr>
                        <m:t>≈</m:t>
                      </m:r>
                      <m:sSub>
                        <m:sSubPr>
                          <m:ctrlPr>
                            <a:rPr lang="en-US" sz="18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m:rPr>
                          <m:nor/>
                        </m:rPr>
                        <a:rPr lang="en-US" sz="1800" dirty="0"/>
                        <m:t>+</m:t>
                      </m:r>
                      <m:sSub>
                        <m:sSubPr>
                          <m:ctrlPr>
                            <a:rPr lang="en-US" sz="1800" i="1" dirty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800" i="1" dirty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,   </m:t>
                      </m:r>
                      <m:r>
                        <a:rPr lang="en-US" sz="1800" b="0" i="1" smtClean="0">
                          <a:latin typeface="Cambria Math"/>
                        </a:rPr>
                        <m:t>𝑥</m:t>
                      </m:r>
                      <m:r>
                        <a:rPr lang="en-US" sz="1800" b="0" i="1" smtClean="0">
                          <a:latin typeface="Cambria Math"/>
                        </a:rPr>
                        <m:t>→1,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  <m:r>
                            <m:rPr>
                              <m:lit/>
                            </m:rPr>
                            <a:rPr lang="en-US" sz="1800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/>
                            </a:rPr>
                            <m:t>𝜕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1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m:rPr>
                              <m:lit/>
                            </m:rPr>
                            <a:rPr lang="en-US" sz="1800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  <m:r>
                            <a:rPr lang="en-US" sz="1800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800" i="1">
                              <a:latin typeface="Cambria Math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sup>
                          </m:sSup>
                          <m:r>
                            <m:rPr>
                              <m:nor/>
                            </m:rPr>
                            <a:rPr lang="en-US" sz="1800" b="0" i="0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800" i="1" dirty="0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1−</m:t>
                                  </m:r>
                                  <m:r>
                                    <a:rPr lang="en-US" sz="18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sup>
                          </m:sSup>
                        </m:e>
                      </m:d>
                    </m:oMath>
                  </m:oMathPara>
                </a14:m>
                <a:endParaRPr lang="en-US" sz="1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800" dirty="0"/>
                        <m:t>+</m:t>
                      </m:r>
                      <m:sSub>
                        <m:sSubPr>
                          <m:ctrlPr>
                            <a:rPr lang="en-US" sz="1800" b="0" i="1" dirty="0" smtClean="0">
                              <a:latin typeface="Cambria Math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dirty="0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800" i="1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en-US" sz="1800" b="0" i="1" smtClean="0">
                          <a:latin typeface="Cambria Math"/>
                        </a:rPr>
                        <m:t>,   </m:t>
                      </m:r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 smtClean="0"/>
                  <a:t>This gives additional accuracy, and requires very little implementation </a:t>
                </a:r>
                <a:r>
                  <a:rPr lang="en-US" sz="1800" dirty="0" smtClean="0"/>
                  <a:t>changes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i="1" dirty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1800" i="1" dirty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 smtClean="0"/>
                  <a:t> is obtained with tip BC anyway.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GB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47800"/>
                <a:ext cx="7543800" cy="4724400"/>
              </a:xfrm>
              <a:blipFill rotWithShape="1">
                <a:blip r:embed="rId3"/>
                <a:stretch>
                  <a:fillRect l="-646" r="-162" b="-8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14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8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orswin\Desktop\work\zamykajaca sie szczelina2 -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40023"/>
            <a:ext cx="4454306" cy="35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𝑤</m:t>
                      </m:r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  <m:r>
                        <a:rPr lang="en-US" b="0" i="1" smtClean="0">
                          <a:latin typeface="Cambria Math"/>
                        </a:rPr>
                        <m:t>,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62" y="2513691"/>
                <a:ext cx="920573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ole tekstowe 8"/>
              <p:cNvSpPr txBox="1"/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pole tekstow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362" y="4716302"/>
                <a:ext cx="334579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 tekstowe 9"/>
              <p:cNvSpPr txBox="1"/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ole 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62" y="4341219"/>
                <a:ext cx="367986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981575" y="1740023"/>
                <a:ext cx="3352799" cy="4092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original formulation implicitly assumes:</a:t>
                </a:r>
              </a:p>
              <a:p>
                <a:r>
                  <a:rPr lang="en-US" dirty="0" smtClean="0"/>
                  <a:t>        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𝑑𝐿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&gt;0        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&gt;0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And fails if these are not meet but a workaround is to stop if:</a:t>
                </a:r>
                <a:endParaRPr lang="en-US" dirty="0"/>
              </a:p>
              <a:p>
                <a:endParaRPr lang="en-US" dirty="0" smtClean="0"/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/>
                  <a:t>   for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/>
                  <a:t>R</a:t>
                </a:r>
                <a:r>
                  <a:rPr lang="en-US" dirty="0" smtClean="0"/>
                  <a:t>e-mesh and resume integration with: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1−</m:t>
                        </m:r>
                        <m:r>
                          <a:rPr lang="en-US" b="0" i="1" smtClean="0">
                            <a:latin typeface="Cambria Math"/>
                          </a:rPr>
                          <m:t>𝜖</m:t>
                        </m:r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algn="ctr"/>
                <a:endParaRPr lang="en-US" dirty="0" smtClean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1575" y="1740023"/>
                <a:ext cx="3352799" cy="4092274"/>
              </a:xfrm>
              <a:prstGeom prst="rect">
                <a:avLst/>
              </a:prstGeom>
              <a:blipFill rotWithShape="1">
                <a:blip r:embed="rId6"/>
                <a:stretch>
                  <a:fillRect l="-1455" t="-744" r="-3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12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838200" y="4934894"/>
            <a:ext cx="1940452" cy="400766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large leak off values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3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12" y="2895600"/>
            <a:ext cx="4495800" cy="3481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pole tekstowe 7"/>
              <p:cNvSpPr txBox="1"/>
              <p:nvPr/>
            </p:nvSpPr>
            <p:spPr>
              <a:xfrm>
                <a:off x="381000" y="1524000"/>
                <a:ext cx="762000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magnitude of leak off is heavily dependent on fracture history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, and it is opened to many </a:t>
                </a:r>
                <a:r>
                  <a:rPr lang="en-US" dirty="0" smtClean="0"/>
                  <a:t>interpretations. </a:t>
                </a:r>
              </a:p>
              <a:p>
                <a:endParaRPr lang="en-US" dirty="0"/>
              </a:p>
              <a:p>
                <a:r>
                  <a:rPr lang="en-US" dirty="0" smtClean="0"/>
                  <a:t>Consider how one can differently calculate exposure time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 smtClean="0"/>
                  <a:t> if a fracture changes propagation regimes:</a:t>
                </a:r>
                <a:endParaRPr lang="en-US" dirty="0" smtClean="0"/>
              </a:p>
            </p:txBody>
          </p:sp>
        </mc:Choice>
        <mc:Fallback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524000"/>
                <a:ext cx="7620000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720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74638"/>
                <a:ext cx="7620000" cy="1143000"/>
              </a:xfrm>
            </p:spPr>
            <p:txBody>
              <a:bodyPr/>
              <a:lstStyle/>
              <a:p>
                <a:r>
                  <a:rPr lang="en-US" sz="2800" dirty="0" smtClean="0"/>
                  <a:t>“Meaningful” value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𝜏</m:t>
                    </m:r>
                    <m:r>
                      <a:rPr lang="en-US" sz="2800" i="1">
                        <a:latin typeface="Cambria Math"/>
                      </a:rPr>
                      <m:t>(</m:t>
                    </m:r>
                    <m:r>
                      <a:rPr lang="en-US" sz="2800" i="1">
                        <a:latin typeface="Cambria Math"/>
                      </a:rPr>
                      <m:t>𝑥</m:t>
                    </m:r>
                    <m:r>
                      <a:rPr lang="en-US" sz="2800" i="1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3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74638"/>
                <a:ext cx="7620000" cy="1143000"/>
              </a:xfrm>
              <a:blipFill rotWithShape="1">
                <a:blip r:embed="rId5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pole tekstowe 1"/>
              <p:cNvSpPr txBox="1"/>
              <p:nvPr/>
            </p:nvSpPr>
            <p:spPr>
              <a:xfrm>
                <a:off x="5029912" y="3892609"/>
                <a:ext cx="30180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A separate </a:t>
                </a:r>
                <a:r>
                  <a:rPr lang="en-US" dirty="0" smtClean="0"/>
                  <a:t>procedure is used to remember fracture history and approximate inverse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t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 </a:t>
                </a:r>
                <a:endParaRPr lang="en-US" dirty="0"/>
              </a:p>
            </p:txBody>
          </p:sp>
        </mc:Choice>
        <mc:Fallback>
          <p:sp>
            <p:nvSpPr>
              <p:cNvPr id="2" name="pole tekstow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912" y="3892609"/>
                <a:ext cx="3018090" cy="1200329"/>
              </a:xfrm>
              <a:prstGeom prst="rect">
                <a:avLst/>
              </a:prstGeom>
              <a:blipFill rotWithShape="1">
                <a:blip r:embed="rId6"/>
                <a:stretch>
                  <a:fillRect l="-1616" t="-2551" b="-7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ole tekstowe 11"/>
          <p:cNvSpPr txBox="1"/>
          <p:nvPr/>
        </p:nvSpPr>
        <p:spPr>
          <a:xfrm>
            <a:off x="5029912" y="5318333"/>
            <a:ext cx="3199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(it is far from perfect but at least attempts to use the previously ignored </a:t>
            </a:r>
            <a:r>
              <a:rPr lang="en-US" dirty="0" smtClean="0"/>
              <a:t>information)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79" y="2968685"/>
            <a:ext cx="4751433" cy="340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137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39399" y="457200"/>
            <a:ext cx="7620000" cy="979097"/>
          </a:xfrm>
        </p:spPr>
        <p:txBody>
          <a:bodyPr/>
          <a:lstStyle/>
          <a:p>
            <a:r>
              <a:rPr lang="en-US" sz="2800" dirty="0" smtClean="0"/>
              <a:t>Testing against various initial conditions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40080"/>
            <a:ext cx="5742774" cy="4557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04800" y="1640080"/>
            <a:ext cx="2133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all of the aforementioned improvements it is possible to test multitudes of various initial condition combinations within reasonable time limit and predictable accuracy.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1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39399" y="457200"/>
            <a:ext cx="7620000" cy="979097"/>
          </a:xfrm>
        </p:spPr>
        <p:txBody>
          <a:bodyPr/>
          <a:lstStyle/>
          <a:p>
            <a:r>
              <a:rPr lang="en-US" sz="2800" dirty="0"/>
              <a:t>Final result </a:t>
            </a:r>
            <a:r>
              <a:rPr lang="en-US" sz="2800" dirty="0" smtClean="0"/>
              <a:t>for single PKN fracture</a:t>
            </a:r>
            <a:endParaRPr lang="en-US" sz="2800" dirty="0">
              <a:solidFill>
                <a:srgbClr val="000099"/>
              </a:solidFill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18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04799" y="1640080"/>
            <a:ext cx="737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Simple interface for running simulations, based on the </a:t>
            </a:r>
            <a:r>
              <a:rPr lang="en-US" dirty="0" smtClean="0"/>
              <a:t>improved algorithms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120" y="2362200"/>
            <a:ext cx="710565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22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543800" cy="917575"/>
          </a:xfrm>
        </p:spPr>
        <p:txBody>
          <a:bodyPr/>
          <a:lstStyle/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On to </a:t>
            </a:r>
            <a:r>
              <a:rPr lang="en-GB" sz="4400" b="1" dirty="0" err="1" smtClean="0">
                <a:solidFill>
                  <a:srgbClr val="0070C0"/>
                </a:solidFill>
              </a:rPr>
              <a:t>Multifracturing</a:t>
            </a:r>
            <a:endParaRPr lang="en-GB" sz="4400" b="1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16</a:t>
            </a:r>
          </a:p>
        </p:txBody>
      </p:sp>
      <p:sp>
        <p:nvSpPr>
          <p:cNvPr id="4" name="Prostokąt 3"/>
          <p:cNvSpPr/>
          <p:nvPr/>
        </p:nvSpPr>
        <p:spPr>
          <a:xfrm>
            <a:off x="685800" y="2667000"/>
            <a:ext cx="6324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Main issues and challenges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Multiple elements to be specified and combined (cracks, pipes and their connections)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Dealing </a:t>
            </a:r>
            <a:r>
              <a:rPr lang="en-US" sz="2000" dirty="0"/>
              <a:t>with junction </a:t>
            </a:r>
            <a:r>
              <a:rPr lang="en-US" sz="2000" dirty="0" smtClean="0"/>
              <a:t>points and </a:t>
            </a:r>
            <a:r>
              <a:rPr lang="en-US" sz="2000" dirty="0"/>
              <a:t>fluid </a:t>
            </a:r>
            <a:r>
              <a:rPr lang="en-US" sz="2000" dirty="0" smtClean="0"/>
              <a:t>redistribution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Crack collisions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Crack </a:t>
            </a:r>
            <a:r>
              <a:rPr lang="en-US" sz="2000" dirty="0"/>
              <a:t>interactions (</a:t>
            </a:r>
            <a:r>
              <a:rPr lang="en-US" sz="2000" dirty="0" err="1"/>
              <a:t>backstress</a:t>
            </a:r>
            <a:r>
              <a:rPr lang="en-US" sz="2000" dirty="0" smtClean="0"/>
              <a:t>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Other programing </a:t>
            </a:r>
            <a:r>
              <a:rPr lang="en-US" sz="2000" dirty="0"/>
              <a:t>challenges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931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543800" cy="762000"/>
          </a:xfrm>
        </p:spPr>
        <p:txBody>
          <a:bodyPr/>
          <a:lstStyle/>
          <a:p>
            <a:r>
              <a:rPr lang="en-US" sz="4400" dirty="0" smtClean="0">
                <a:solidFill>
                  <a:srgbClr val="0070C0"/>
                </a:solidFill>
              </a:rPr>
              <a:t>Overview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838200" y="1447800"/>
            <a:ext cx="642015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dirty="0" smtClean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solidFill>
                <a:srgbClr val="0070C0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smtClean="0">
                <a:solidFill>
                  <a:srgbClr val="0070C0"/>
                </a:solidFill>
              </a:rPr>
              <a:t>Single fracture PKN model: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problem overview and preliminary </a:t>
            </a:r>
            <a:r>
              <a:rPr lang="en-US" dirty="0" smtClean="0"/>
              <a:t>results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y results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smtClean="0"/>
              <a:t>Improvements needed for </a:t>
            </a:r>
            <a:r>
              <a:rPr lang="en-US" dirty="0" err="1" smtClean="0"/>
              <a:t>multifracturing</a:t>
            </a:r>
            <a:r>
              <a:rPr lang="en-US" dirty="0" smtClean="0"/>
              <a:t>: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better solver performance, for all the </a:t>
            </a:r>
            <a:r>
              <a:rPr lang="en-US" dirty="0"/>
              <a:t>leak off </a:t>
            </a:r>
            <a:r>
              <a:rPr lang="en-US" dirty="0" smtClean="0"/>
              <a:t>regimes</a:t>
            </a:r>
          </a:p>
          <a:p>
            <a:pPr marL="1200150" lvl="2" indent="-285750">
              <a:buFontTx/>
              <a:buChar char="-"/>
            </a:pPr>
            <a:r>
              <a:rPr lang="en-US" dirty="0" smtClean="0"/>
              <a:t>closing fracture handling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 smtClean="0">
                <a:solidFill>
                  <a:srgbClr val="0070C0"/>
                </a:solidFill>
              </a:rPr>
              <a:t>Multifracturing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g</a:t>
            </a:r>
            <a:r>
              <a:rPr lang="en-US" dirty="0" smtClean="0"/>
              <a:t>eneral overview </a:t>
            </a:r>
            <a:r>
              <a:rPr lang="en-US" dirty="0"/>
              <a:t>and </a:t>
            </a:r>
            <a:r>
              <a:rPr lang="en-US" dirty="0" smtClean="0"/>
              <a:t>challenges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imple building blocks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Interconnections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fracture </a:t>
            </a:r>
            <a:r>
              <a:rPr lang="en-US" dirty="0" smtClean="0"/>
              <a:t>collisions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fracture stress interactions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</a:t>
            </a:r>
            <a:r>
              <a:rPr lang="en-US" sz="2800" dirty="0"/>
              <a:t> is </a:t>
            </a:r>
            <a:r>
              <a:rPr lang="en-US" sz="2800" dirty="0" smtClean="0"/>
              <a:t>“</a:t>
            </a:r>
            <a:r>
              <a:rPr lang="en-US" sz="2800" dirty="0" err="1"/>
              <a:t>Multifracturing</a:t>
            </a:r>
            <a:r>
              <a:rPr lang="en-US" sz="2800" dirty="0" smtClean="0"/>
              <a:t>”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Morswin\Desktop\frack\poster_3\system_of_crac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4149305" cy="308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186" y="685800"/>
            <a:ext cx="3170256" cy="361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04" y="4495801"/>
            <a:ext cx="2125091" cy="1753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84" y="4392921"/>
            <a:ext cx="2708689" cy="1922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2520584" y="6249327"/>
            <a:ext cx="140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Kresse</a:t>
            </a:r>
            <a:r>
              <a:rPr lang="en-US" dirty="0" smtClean="0"/>
              <a:t>(2013)</a:t>
            </a:r>
            <a:endParaRPr lang="en-US" dirty="0"/>
          </a:p>
        </p:txBody>
      </p:sp>
      <p:sp>
        <p:nvSpPr>
          <p:cNvPr id="10" name="pole tekstowe 9"/>
          <p:cNvSpPr txBox="1"/>
          <p:nvPr/>
        </p:nvSpPr>
        <p:spPr>
          <a:xfrm>
            <a:off x="337825" y="6064661"/>
            <a:ext cx="1504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Bunger(2013)</a:t>
            </a:r>
            <a:endParaRPr lang="en-US" dirty="0"/>
          </a:p>
        </p:txBody>
      </p:sp>
      <p:sp>
        <p:nvSpPr>
          <p:cNvPr id="5" name="pole tekstowe 4"/>
          <p:cNvSpPr txBox="1"/>
          <p:nvPr/>
        </p:nvSpPr>
        <p:spPr>
          <a:xfrm>
            <a:off x="6502691" y="7620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Weng</a:t>
            </a:r>
            <a:r>
              <a:rPr lang="en-US" dirty="0" smtClean="0"/>
              <a:t>(2011)</a:t>
            </a:r>
            <a:endParaRPr lang="en-US" dirty="0"/>
          </a:p>
        </p:txBody>
      </p:sp>
      <p:sp>
        <p:nvSpPr>
          <p:cNvPr id="7" name="pole tekstowe 6"/>
          <p:cNvSpPr txBox="1"/>
          <p:nvPr/>
        </p:nvSpPr>
        <p:spPr>
          <a:xfrm>
            <a:off x="5462953" y="4449234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a</a:t>
            </a:r>
            <a:r>
              <a:rPr lang="en-US" dirty="0" smtClean="0"/>
              <a:t>ll this work is fresh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one is complete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one is free (no source code and or details available)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n</a:t>
            </a:r>
            <a:r>
              <a:rPr lang="en-US" dirty="0" smtClean="0"/>
              <a:t>one of these is based on the </a:t>
            </a:r>
            <a:r>
              <a:rPr lang="en-US" i="1" dirty="0" smtClean="0"/>
              <a:t>speed equation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0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do I mean by  “</a:t>
            </a:r>
            <a:r>
              <a:rPr lang="en-US" sz="2800" dirty="0" err="1" smtClean="0"/>
              <a:t>Multifracturing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524000"/>
            <a:ext cx="479107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Nawias klamrowy zamykający 6"/>
          <p:cNvSpPr/>
          <p:nvPr/>
        </p:nvSpPr>
        <p:spPr>
          <a:xfrm>
            <a:off x="5800725" y="2819400"/>
            <a:ext cx="533400" cy="4572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ole tekstowe 8"/>
          <p:cNvSpPr txBox="1"/>
          <p:nvPr/>
        </p:nvSpPr>
        <p:spPr>
          <a:xfrm>
            <a:off x="6334125" y="2908777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PKN like crack</a:t>
            </a:r>
            <a:endParaRPr lang="en-US" dirty="0"/>
          </a:p>
        </p:txBody>
      </p:sp>
      <p:sp>
        <p:nvSpPr>
          <p:cNvPr id="13" name="Nawias klamrowy zamykający 12"/>
          <p:cNvSpPr/>
          <p:nvPr/>
        </p:nvSpPr>
        <p:spPr>
          <a:xfrm rot="5400000">
            <a:off x="5191125" y="3352800"/>
            <a:ext cx="533400" cy="533400"/>
          </a:xfrm>
          <a:prstGeom prst="rightBrac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ole tekstowe 10"/>
          <p:cNvSpPr txBox="1"/>
          <p:nvPr/>
        </p:nvSpPr>
        <p:spPr>
          <a:xfrm>
            <a:off x="4736636" y="3886200"/>
            <a:ext cx="159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PKN like “pipe”</a:t>
            </a:r>
            <a:endParaRPr lang="en-US" dirty="0"/>
          </a:p>
        </p:txBody>
      </p:sp>
      <p:cxnSp>
        <p:nvCxnSpPr>
          <p:cNvPr id="14" name="Łącznik prosty ze strzałką 13"/>
          <p:cNvCxnSpPr/>
          <p:nvPr/>
        </p:nvCxnSpPr>
        <p:spPr>
          <a:xfrm flipH="1" flipV="1">
            <a:off x="3133725" y="3886200"/>
            <a:ext cx="838200" cy="11430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ole tekstowe 17"/>
          <p:cNvSpPr txBox="1"/>
          <p:nvPr/>
        </p:nvSpPr>
        <p:spPr>
          <a:xfrm>
            <a:off x="3670990" y="503900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22" name="Łącznik prosty ze strzałką 21"/>
          <p:cNvCxnSpPr/>
          <p:nvPr/>
        </p:nvCxnSpPr>
        <p:spPr>
          <a:xfrm>
            <a:off x="1533525" y="2362200"/>
            <a:ext cx="9144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pole tekstowe 22"/>
              <p:cNvSpPr txBox="1"/>
              <p:nvPr/>
            </p:nvSpPr>
            <p:spPr>
              <a:xfrm>
                <a:off x="390525" y="1860435"/>
                <a:ext cx="22860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Well,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is applied here  </a:t>
                </a:r>
                <a:endParaRPr lang="en-US" dirty="0"/>
              </a:p>
            </p:txBody>
          </p:sp>
        </mc:Choice>
        <mc:Fallback xmlns="">
          <p:sp>
            <p:nvSpPr>
              <p:cNvPr id="23" name="pole tekstowe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25" y="1860435"/>
                <a:ext cx="22860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213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Łącznik prosty ze strzałką 24"/>
          <p:cNvCxnSpPr/>
          <p:nvPr/>
        </p:nvCxnSpPr>
        <p:spPr>
          <a:xfrm flipH="1" flipV="1">
            <a:off x="5991225" y="1752601"/>
            <a:ext cx="495300" cy="2925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ole tekstowe 27"/>
          <p:cNvSpPr txBox="1"/>
          <p:nvPr/>
        </p:nvSpPr>
        <p:spPr>
          <a:xfrm>
            <a:off x="6067425" y="2045101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xisting closed crack</a:t>
            </a:r>
            <a:endParaRPr lang="en-US" dirty="0"/>
          </a:p>
        </p:txBody>
      </p:sp>
      <p:cxnSp>
        <p:nvCxnSpPr>
          <p:cNvPr id="30" name="Łącznik prostoliniowy 29"/>
          <p:cNvCxnSpPr/>
          <p:nvPr/>
        </p:nvCxnSpPr>
        <p:spPr>
          <a:xfrm flipH="1">
            <a:off x="466725" y="3276600"/>
            <a:ext cx="1981200" cy="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pole tekstowe 30"/>
          <p:cNvSpPr txBox="1"/>
          <p:nvPr/>
        </p:nvSpPr>
        <p:spPr>
          <a:xfrm>
            <a:off x="276225" y="343483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Solid concrete pipe</a:t>
            </a:r>
            <a:endParaRPr lang="en-US" dirty="0"/>
          </a:p>
        </p:txBody>
      </p:sp>
      <p:sp>
        <p:nvSpPr>
          <p:cNvPr id="3" name="pole tekstowe 2"/>
          <p:cNvSpPr txBox="1"/>
          <p:nvPr/>
        </p:nvSpPr>
        <p:spPr>
          <a:xfrm>
            <a:off x="533400" y="5813550"/>
            <a:ext cx="7005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of these features are to be integrated together in a versatile package, </a:t>
            </a:r>
          </a:p>
          <a:p>
            <a:r>
              <a:rPr lang="en-US" dirty="0" smtClean="0"/>
              <a:t>that can simulate </a:t>
            </a:r>
            <a:r>
              <a:rPr lang="en-US" dirty="0" smtClean="0"/>
              <a:t>various different </a:t>
            </a:r>
            <a:r>
              <a:rPr lang="en-US" dirty="0" smtClean="0"/>
              <a:t>scenarios.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“Pipe” , Junctions and Concrete </a:t>
            </a:r>
            <a:r>
              <a:rPr lang="en-US" sz="2800" dirty="0"/>
              <a:t>p</a:t>
            </a:r>
            <a:r>
              <a:rPr lang="en-US" sz="2800" dirty="0" smtClean="0"/>
              <a:t>ipes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22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</p:spPr>
            <p:txBody>
              <a:bodyPr>
                <a:normAutofit lnSpcReduction="10000"/>
              </a:bodyPr>
              <a:lstStyle/>
              <a:p>
                <a:pPr marL="114300" indent="0" algn="just">
                  <a:buNone/>
                </a:pPr>
                <a:endParaRPr lang="en-US" sz="1600" b="1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PKN pipes </a:t>
                </a:r>
                <a:r>
                  <a:rPr lang="en-US" sz="2000" dirty="0" smtClean="0"/>
                  <a:t>are straightforward :</a:t>
                </a:r>
              </a:p>
              <a:p>
                <a:pPr marL="114300" indent="0" algn="just">
                  <a:buNone/>
                </a:pPr>
                <a:endParaRPr lang="en-US" sz="1600" i="1" dirty="0" smtClean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𝜕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16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Junctions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maintain</a:t>
                </a:r>
                <a:r>
                  <a:rPr lang="en-US" sz="2000" dirty="0" smtClean="0"/>
                  <a:t> </a:t>
                </a:r>
                <a:r>
                  <a:rPr lang="en-US" sz="2000" dirty="0" smtClean="0"/>
                  <a:t>continuous </a:t>
                </a:r>
                <a:r>
                  <a:rPr lang="en-US" sz="2000" b="1" i="1" dirty="0" smtClean="0"/>
                  <a:t>fluid</a:t>
                </a:r>
                <a:r>
                  <a:rPr lang="en-US" sz="2000" dirty="0" smtClean="0"/>
                  <a:t> pressure and zero flux sum</a:t>
                </a: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r>
                  <a:rPr lang="en-US" sz="2000" b="1" dirty="0" smtClean="0"/>
                  <a:t>Concrete pipe </a:t>
                </a:r>
                <a:r>
                  <a:rPr lang="en-US" sz="2000" dirty="0" smtClean="0"/>
                  <a:t>tackled directly by </a:t>
                </a:r>
                <a:r>
                  <a:rPr lang="en-US" sz="2000" dirty="0" err="1" smtClean="0"/>
                  <a:t>Poiseuille</a:t>
                </a:r>
                <a:r>
                  <a:rPr lang="en-US" sz="2000" dirty="0" smtClean="0"/>
                  <a:t> Law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/>
              </a:p>
            </p:txBody>
          </p:sp>
        </mc:Choice>
        <mc:Fallback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510540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Mnożenie 8"/>
          <p:cNvSpPr/>
          <p:nvPr/>
        </p:nvSpPr>
        <p:spPr>
          <a:xfrm>
            <a:off x="1879178" y="2190750"/>
            <a:ext cx="1524000" cy="68580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83" y="3886200"/>
            <a:ext cx="2133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68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to make it stick together ?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23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7" y="1567178"/>
            <a:ext cx="4412517" cy="285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Previously for a single fracture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={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  <m:r>
                        <a:rPr lang="en-US" b="0" i="1" smtClean="0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690" y="4800600"/>
                <a:ext cx="3412910" cy="1203022"/>
              </a:xfrm>
              <a:prstGeom prst="rect">
                <a:avLst/>
              </a:prstGeom>
              <a:blipFill rotWithShape="0">
                <a:blip r:embed="rId4"/>
                <a:stretch>
                  <a:fillRect l="-1786" t="-30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ole tekstowe 2"/>
              <p:cNvSpPr txBox="1"/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 smtClean="0">
                  <a:latin typeface="Cambria Math"/>
                  <a:ea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𝒜</m:t>
                    </m:r>
                  </m:oMath>
                </a14:m>
                <a:r>
                  <a:rPr lang="en-US" sz="2000" dirty="0" smtClean="0"/>
                  <a:t> - fracture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ℬ</m:t>
                    </m:r>
                  </m:oMath>
                </a14:m>
                <a:r>
                  <a:rPr lang="en-US" sz="2000" dirty="0" smtClean="0"/>
                  <a:t> - </a:t>
                </a:r>
                <a:r>
                  <a:rPr lang="en-US" sz="2000" dirty="0"/>
                  <a:t>fracture length</a:t>
                </a:r>
                <a:endParaRPr lang="en-US" sz="2000" dirty="0" smtClean="0"/>
              </a:p>
              <a:p>
                <a:r>
                  <a:rPr lang="en-US" sz="2000" dirty="0"/>
                  <a:t>t</a:t>
                </a:r>
                <a:r>
                  <a:rPr lang="en-US" sz="2000" dirty="0" smtClean="0"/>
                  <a:t>wo extra operators: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𝒞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 change of </a:t>
                </a:r>
                <a:r>
                  <a:rPr lang="en-US" sz="2000" dirty="0" smtClean="0"/>
                  <a:t>“PKN pipe” width</a:t>
                </a:r>
              </a:p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𝒟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-</a:t>
                </a:r>
                <a:r>
                  <a:rPr lang="en-US" sz="2000" dirty="0" smtClean="0"/>
                  <a:t> leaked out volume</a:t>
                </a:r>
              </a:p>
              <a:p>
                <a:r>
                  <a:rPr lang="en-US" sz="2000" dirty="0" smtClean="0"/>
                  <a:t>(used for error checking)</a:t>
                </a:r>
              </a:p>
            </p:txBody>
          </p:sp>
        </mc:Choice>
        <mc:Fallback xmlns="">
          <p:sp>
            <p:nvSpPr>
              <p:cNvPr id="3" name="pole tekstow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214" y="1191703"/>
                <a:ext cx="3505199" cy="2215991"/>
              </a:xfrm>
              <a:prstGeom prst="rect">
                <a:avLst/>
              </a:prstGeom>
              <a:blipFill rotWithShape="0">
                <a:blip r:embed="rId5"/>
                <a:stretch>
                  <a:fillRect l="-1913" b="-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ole tekstowe 6"/>
              <p:cNvSpPr txBox="1"/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Now given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sz="2000" dirty="0" smtClean="0"/>
                  <a:t> fractures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pipes:</a:t>
                </a:r>
              </a:p>
              <a:p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/>
                        </a:rPr>
                        <m:t>={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ℬ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</m:oMath>
                  </m:oMathPara>
                </a14:m>
                <a:endParaRPr lang="en-US" b="0" i="1" dirty="0" smtClean="0">
                  <a:latin typeface="Cambria Math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𝒞</m:t>
                          </m:r>
                        </m:e>
                        <m:sup>
                          <m:d>
                            <m:dPr>
                              <m:ctrlPr>
                                <a:rPr lang="en-US" b="0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,…,</m:t>
                      </m:r>
                      <m:sSup>
                        <m:sSupPr>
                          <m:ctrlPr>
                            <a:rPr lang="en-US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𝒟</m:t>
                          </m:r>
                        </m:e>
                        <m:sup>
                          <m:d>
                            <m:dPr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782089"/>
                <a:ext cx="4387970" cy="1775935"/>
              </a:xfrm>
              <a:prstGeom prst="rect">
                <a:avLst/>
              </a:prstGeom>
              <a:blipFill rotWithShape="0">
                <a:blip r:embed="rId6"/>
                <a:stretch>
                  <a:fillRect l="-1389" t="-17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Nawias klamrowy otwierający 8"/>
          <p:cNvSpPr/>
          <p:nvPr/>
        </p:nvSpPr>
        <p:spPr>
          <a:xfrm>
            <a:off x="903054" y="1770857"/>
            <a:ext cx="762000" cy="137160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rostokąt 9"/>
              <p:cNvSpPr/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Prostokąt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39" y="4129869"/>
                <a:ext cx="41222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Łącznik prosty ze strzałką 11"/>
          <p:cNvCxnSpPr/>
          <p:nvPr/>
        </p:nvCxnSpPr>
        <p:spPr>
          <a:xfrm flipV="1">
            <a:off x="1785824" y="1598329"/>
            <a:ext cx="0" cy="3810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/>
          <p:cNvCxnSpPr/>
          <p:nvPr/>
        </p:nvCxnSpPr>
        <p:spPr>
          <a:xfrm>
            <a:off x="1708905" y="2452510"/>
            <a:ext cx="283233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 flipH="1">
            <a:off x="1395478" y="2452510"/>
            <a:ext cx="31342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Prostokąt 20"/>
              <p:cNvSpPr/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𝒜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Prostokąt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243" y="2111297"/>
                <a:ext cx="451790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Prostokąt 21"/>
              <p:cNvSpPr/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Prostokąt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824" y="1586191"/>
                <a:ext cx="401648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Łącznik prosty ze strzałką 25"/>
          <p:cNvCxnSpPr/>
          <p:nvPr/>
        </p:nvCxnSpPr>
        <p:spPr>
          <a:xfrm flipV="1">
            <a:off x="3906485" y="2913857"/>
            <a:ext cx="0" cy="28627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ze strzałką 27"/>
          <p:cNvCxnSpPr/>
          <p:nvPr/>
        </p:nvCxnSpPr>
        <p:spPr>
          <a:xfrm>
            <a:off x="3906485" y="3218657"/>
            <a:ext cx="0" cy="30480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Prostokąt 28"/>
              <p:cNvSpPr/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Prostoką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317" y="2623361"/>
                <a:ext cx="38433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Nawias klamrowy otwierający 33"/>
          <p:cNvSpPr/>
          <p:nvPr/>
        </p:nvSpPr>
        <p:spPr>
          <a:xfrm rot="16200000">
            <a:off x="3464855" y="3498946"/>
            <a:ext cx="762000" cy="505596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Prostokąt 34"/>
              <p:cNvSpPr/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Prostoką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7" y="2254029"/>
                <a:ext cx="412229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ole tekstowe 4"/>
          <p:cNvSpPr txBox="1"/>
          <p:nvPr/>
        </p:nvSpPr>
        <p:spPr>
          <a:xfrm>
            <a:off x="3918592" y="6373358"/>
            <a:ext cx="428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Thus a large coupled system is constructed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9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Crack collisions and splits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1295400"/>
            <a:ext cx="7620000" cy="51054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r>
              <a:rPr lang="en-US" sz="2000" dirty="0" smtClean="0"/>
              <a:t>Requirements:</a:t>
            </a:r>
            <a:endParaRPr lang="en-US" sz="2000" dirty="0"/>
          </a:p>
          <a:p>
            <a:pPr algn="just"/>
            <a:r>
              <a:rPr lang="en-US" sz="2000" dirty="0" smtClean="0"/>
              <a:t>Fluid balance must remain stable</a:t>
            </a:r>
          </a:p>
          <a:p>
            <a:pPr algn="just"/>
            <a:r>
              <a:rPr lang="en-US" sz="2000" dirty="0" smtClean="0"/>
              <a:t>Extrapolation of new grid points</a:t>
            </a:r>
          </a:p>
          <a:p>
            <a:pPr algn="just"/>
            <a:r>
              <a:rPr lang="en-US" sz="2000" dirty="0" smtClean="0"/>
              <a:t>Adjustment of newly </a:t>
            </a:r>
            <a:r>
              <a:rPr lang="en-US" sz="2000" dirty="0" smtClean="0"/>
              <a:t>created areas</a:t>
            </a:r>
          </a:p>
          <a:p>
            <a:pPr marL="114300" indent="0" algn="just">
              <a:buNone/>
            </a:pPr>
            <a:r>
              <a:rPr lang="en-US" sz="2000" dirty="0" smtClean="0"/>
              <a:t>to create plausible initial conditions </a:t>
            </a:r>
            <a:endParaRPr lang="en-US" sz="2000" dirty="0"/>
          </a:p>
          <a:p>
            <a:pPr marL="114300" indent="0" algn="just">
              <a:buNone/>
            </a:pPr>
            <a:endParaRPr lang="en-US" sz="18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400" dirty="0"/>
          </a:p>
        </p:txBody>
      </p:sp>
      <p:pic>
        <p:nvPicPr>
          <p:cNvPr id="12292" name="Picture 4" descr="C:\bal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44958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 tekstowe 10"/>
              <p:cNvSpPr txBox="1"/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relative fluid balance still stable around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en-US" sz="1600" b="0" i="1" smtClean="0">
                            <a:latin typeface="Cambria Math"/>
                          </a:rPr>
                          <m:t>−3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pole 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76" y="5856254"/>
                <a:ext cx="2211597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1377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rostokąt 5"/>
          <p:cNvSpPr/>
          <p:nvPr/>
        </p:nvSpPr>
        <p:spPr>
          <a:xfrm>
            <a:off x="3563069" y="5097529"/>
            <a:ext cx="4648200" cy="568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le tekstowe 2"/>
          <p:cNvSpPr txBox="1"/>
          <p:nvPr/>
        </p:nvSpPr>
        <p:spPr>
          <a:xfrm>
            <a:off x="3124200" y="5263903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</a:t>
            </a:r>
            <a:r>
              <a:rPr lang="en-US" dirty="0" smtClean="0">
                <a:solidFill>
                  <a:srgbClr val="002060"/>
                </a:solidFill>
              </a:rPr>
              <a:t>odel stops integration, </a:t>
            </a:r>
            <a:r>
              <a:rPr lang="en-US" dirty="0">
                <a:solidFill>
                  <a:srgbClr val="002060"/>
                </a:solidFill>
              </a:rPr>
              <a:t>re-meshes and then </a:t>
            </a:r>
            <a:r>
              <a:rPr lang="en-US" dirty="0" smtClean="0">
                <a:solidFill>
                  <a:srgbClr val="002060"/>
                </a:solidFill>
              </a:rPr>
              <a:t>resumes.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The goal is to be able to continue computations from every possible scenario, rather than simulate the physical process exactly.</a:t>
            </a:r>
            <a:endParaRPr lang="en-US" dirty="0">
              <a:solidFill>
                <a:srgbClr val="002060"/>
              </a:solidFill>
            </a:endParaRPr>
          </a:p>
          <a:p>
            <a:endParaRPr lang="en-US" dirty="0"/>
          </a:p>
        </p:txBody>
      </p:sp>
      <p:pic>
        <p:nvPicPr>
          <p:cNvPr id="2050" name="Picture 2" descr="C:\Users\Morswin\Videos\6.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22" y="1600200"/>
            <a:ext cx="3367193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3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Backstress fracture interactions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25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Originally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𝑝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was the net </a:t>
                </a:r>
                <a:r>
                  <a:rPr lang="en-US" sz="2000" dirty="0"/>
                  <a:t>fluid </a:t>
                </a:r>
                <a:r>
                  <a:rPr lang="en-US" sz="2000" dirty="0" smtClean="0"/>
                  <a:t>pressure:</a:t>
                </a:r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𝑛𝑒𝑡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𝑓𝑙𝑢𝑖𝑑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114300" indent="0" algn="just">
                  <a:buNone/>
                </a:pPr>
                <a:endParaRPr lang="en-US" sz="1100" dirty="0"/>
              </a:p>
              <a:p>
                <a:pPr marL="114300" indent="0" algn="just">
                  <a:buNone/>
                </a:pPr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is the uniform </a:t>
                </a:r>
                <a:r>
                  <a:rPr lang="en-US" sz="2000" dirty="0" smtClean="0"/>
                  <a:t>backstress. </a:t>
                </a:r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295400"/>
                <a:ext cx="8077200" cy="1600200"/>
              </a:xfrm>
              <a:blipFill rotWithShape="1">
                <a:blip r:embed="rId3"/>
                <a:stretch>
                  <a:fillRect t="-1908" b="-4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ole tekstowe 5"/>
              <p:cNvSpPr txBox="1"/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An </a:t>
                </a:r>
                <a:r>
                  <a:rPr lang="en-US" sz="2000" dirty="0"/>
                  <a:t>additional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, </a:t>
                </a:r>
                <a:r>
                  <a:rPr lang="en-US" sz="2000" i="1" dirty="0"/>
                  <a:t>the </a:t>
                </a:r>
                <a:r>
                  <a:rPr lang="en-US" sz="2000" i="1" dirty="0" smtClean="0"/>
                  <a:t>stress from other </a:t>
                </a:r>
                <a:r>
                  <a:rPr lang="en-US" sz="2000" i="1" dirty="0"/>
                  <a:t>neighboring fractures </a:t>
                </a:r>
                <a:r>
                  <a:rPr lang="en-US" sz="2000" dirty="0"/>
                  <a:t>should also be </a:t>
                </a:r>
                <a:r>
                  <a:rPr lang="en-US" sz="2000" dirty="0" smtClean="0"/>
                  <a:t>considered:</a:t>
                </a:r>
                <a:endParaRPr lang="en-US" sz="2000" dirty="0"/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𝒜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𝑤</m:t>
                          </m:r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𝑀𝐿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bSup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</a:rPr>
                            <m:t>+3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𝜕</m:t>
                                      </m:r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𝑥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sz="2000" i="1" dirty="0">
                  <a:latin typeface="Cambria Math"/>
                </a:endParaRPr>
              </a:p>
              <a:p>
                <a:pPr marL="11430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/>
                            </a:rPr>
                            <m:t>𝑀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d>
                        <m:dPr>
                          <m:ctrlPr>
                            <a:rPr lang="en-US" sz="20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sz="2000" i="1">
                          <a:latin typeface="Cambria Math"/>
                        </a:rPr>
                        <m:t> −</m:t>
                      </m:r>
                      <m:sSub>
                        <m:sSubPr>
                          <m:ctrlPr>
                            <a:rPr lang="en-US" sz="20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000" i="1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pole tekstow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4" y="3047999"/>
                <a:ext cx="8105775" cy="2488245"/>
              </a:xfrm>
              <a:prstGeom prst="rect">
                <a:avLst/>
              </a:prstGeom>
              <a:blipFill rotWithShape="0">
                <a:blip r:embed="rId4"/>
                <a:stretch>
                  <a:fillRect t="-1225" r="-7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rostokąt 6"/>
          <p:cNvSpPr/>
          <p:nvPr/>
        </p:nvSpPr>
        <p:spPr>
          <a:xfrm>
            <a:off x="5029200" y="1685925"/>
            <a:ext cx="9906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Symbol zastępczy zawartości 4"/>
              <p:cNvSpPr txBox="1">
                <a:spLocks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22860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2860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05840" indent="-22860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80160" indent="-22860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spcBef>
                    <a:spcPct val="20000"/>
                  </a:spcBef>
                  <a:buClr>
                    <a:schemeClr val="accent5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37360" indent="-182880" algn="l" defTabSz="914400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Arial" pitchFamily="34" charset="0"/>
                  <a:buChar char="•"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182880" algn="l" defTabSz="914400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03120" indent="-182880" algn="l" defTabSz="914400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286000" indent="-182880" algn="l" defTabSz="914400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14300" indent="0" algn="just">
                  <a:buNone/>
                </a:pPr>
                <a:r>
                  <a:rPr lang="en-US" sz="2000" dirty="0" smtClean="0">
                    <a:solidFill>
                      <a:srgbClr val="000099"/>
                    </a:solidFill>
                  </a:rPr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000" dirty="0" smtClean="0">
                    <a:solidFill>
                      <a:srgbClr val="000099"/>
                    </a:solidFill>
                  </a:rPr>
                  <a:t> ? (nothing like this in the original PKN model)</a:t>
                </a:r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100" dirty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dirty="0" smtClean="0"/>
              </a:p>
              <a:p>
                <a:pPr marL="114300" indent="0" algn="just">
                  <a:buFont typeface="Arial" pitchFamily="34" charset="0"/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8" name="Symbol zastępczy zawartości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62" y="6172200"/>
                <a:ext cx="7913297" cy="535557"/>
              </a:xfrm>
              <a:prstGeom prst="rect">
                <a:avLst/>
              </a:prstGeom>
              <a:blipFill rotWithShape="1">
                <a:blip r:embed="rId5"/>
                <a:stretch>
                  <a:fillRect t="-5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16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4326083"/>
            <a:ext cx="2813050" cy="2455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/>
                  <a:t>How </a:t>
                </a:r>
                <a:r>
                  <a:rPr lang="en-US" sz="2800" dirty="0" smtClean="0"/>
                  <a:t>we</a:t>
                </a:r>
                <a:r>
                  <a:rPr lang="en-US" sz="2800" dirty="0" smtClean="0"/>
                  <a:t> </a:t>
                </a:r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/>
                  <a:t> ?</a:t>
                </a:r>
              </a:p>
            </p:txBody>
          </p:sp>
        </mc:Choice>
        <mc:Fallback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04800" y="228600"/>
                <a:ext cx="7620000" cy="1143000"/>
              </a:xfrm>
              <a:blipFill rotWithShape="1">
                <a:blip r:embed="rId3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ymbol zastępczy zawartości 4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</p:spPr>
            <p:txBody>
              <a:bodyPr>
                <a:normAutofit/>
              </a:bodyPr>
              <a:lstStyle/>
              <a:p>
                <a:pPr marL="114300" indent="0" algn="just">
                  <a:buNone/>
                </a:pPr>
                <a:r>
                  <a:rPr lang="en-US" sz="2000" dirty="0" smtClean="0"/>
                  <a:t>Approximations for far field and close parallel influence were derived by Bunger (2013), which in PKN case can be interpreted as:</a:t>
                </a:r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(1)</m:t>
                        </m:r>
                      </m:sup>
                    </m:sSubSup>
                    <m:r>
                      <a:rPr lang="en-US" sz="20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num>
                      <m:den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den>
                    </m:f>
                    <m:r>
                      <a:rPr lang="en-US" sz="2000" b="0" i="1" smtClean="0">
                        <a:latin typeface="Cambria Math"/>
                      </a:rPr>
                      <m:t>𝑝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000" dirty="0" smtClean="0"/>
              </a:p>
              <a:p>
                <a:pPr marL="114300" indent="0" algn="just">
                  <a:buNone/>
                </a:pPr>
                <a:r>
                  <a:rPr lang="en-US" sz="20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2000" b="0" i="1" smtClean="0">
                            <a:latin typeface="Cambria Math"/>
                          </a:rPr>
                          <m:t>(2)</m:t>
                        </m:r>
                      </m:sup>
                    </m:sSubSup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/>
                          </a:rPr>
                          <m:t>𝐿</m:t>
                        </m:r>
                        <m:nary>
                          <m:nary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b="0" i="1" smtClean="0"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1</m:t>
                            </m:r>
                          </m:sup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𝑤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/>
                              </a:rPr>
                              <m:t>𝑑𝑥</m:t>
                            </m:r>
                          </m:e>
                        </m:nary>
                      </m:num>
                      <m:den>
                        <m:sSubSup>
                          <m:sSubSup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𝑚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000" dirty="0" smtClean="0"/>
                  <a:t> </a:t>
                </a:r>
              </a:p>
              <a:p>
                <a:pPr marL="114300" indent="0" algn="just">
                  <a:buNone/>
                </a:pPr>
                <a:endParaRPr lang="en-US" sz="800" dirty="0" smtClean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Simplified generalized scheme can be used:</a:t>
                </a:r>
                <a:endParaRPr lang="en-US" sz="1800" dirty="0"/>
              </a:p>
              <a:p>
                <a:pPr marL="114300" indent="0" algn="just">
                  <a:buNone/>
                </a:pPr>
                <a:r>
                  <a:rPr lang="en-US" sz="18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𝑙</m:t>
                        </m:r>
                      </m:sub>
                      <m:sup>
                        <m:r>
                          <a:rPr lang="en-US" sz="1800" i="1">
                            <a:latin typeface="Cambria Math"/>
                          </a:rPr>
                          <m:t>(</m:t>
                        </m:r>
                        <m:r>
                          <a:rPr lang="en-US" sz="1800" b="0" i="1" smtClean="0">
                            <a:latin typeface="Cambria Math"/>
                          </a:rPr>
                          <m:t>𝑗</m:t>
                        </m:r>
                        <m:r>
                          <a:rPr lang="en-US" sz="1800" i="1">
                            <a:latin typeface="Cambria Math"/>
                          </a:rPr>
                          <m:t>)</m:t>
                        </m:r>
                      </m:sup>
                    </m:sSubSup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𝑔𝑘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Δ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𝑗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  <m:r>
                      <a:rPr lang="en-US" sz="1800" b="0" i="1" smtClean="0">
                        <a:latin typeface="Cambria Math"/>
                        <a:ea typeface="Cambria Math"/>
                      </a:rPr>
                      <m:t>⋅</m:t>
                    </m:r>
                    <m:d>
                      <m:dPr>
                        <m:ctrlPr>
                          <a:rPr lang="en-US" sz="1800" b="0" i="1" smtClean="0">
                            <a:latin typeface="Cambria Math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⋅</m:t>
                        </m:r>
                        <m:acc>
                          <m:accPr>
                            <m:chr m:val="̂"/>
                            <m:ctrlP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n-US" sz="1800" b="0" i="1" smtClean="0">
                                <a:latin typeface="Cambria Math"/>
                                <a:ea typeface="Cambria Math"/>
                              </a:rPr>
                              <m:t>𝜎</m:t>
                            </m:r>
                          </m:e>
                        </m:acc>
                      </m:e>
                    </m:d>
                  </m:oMath>
                </a14:m>
                <a:endParaRPr lang="en-US" sz="1800" dirty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dirty="0" smtClean="0"/>
              </a:p>
              <a:p>
                <a:pPr marL="114300" indent="0" algn="just">
                  <a:buNone/>
                </a:pPr>
                <a:endParaRPr lang="en-US" sz="1600" i="1" dirty="0" smtClean="0"/>
              </a:p>
            </p:txBody>
          </p:sp>
        </mc:Choice>
        <mc:Fallback xmlns="">
          <p:sp>
            <p:nvSpPr>
              <p:cNvPr id="5" name="Symbol zastępczy zawartości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43000"/>
                <a:ext cx="8077200" cy="4876800"/>
              </a:xfrm>
              <a:blipFill rotWithShape="1">
                <a:blip r:embed="rId5"/>
                <a:stretch>
                  <a:fillRect t="-625" r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024200"/>
            <a:ext cx="2590800" cy="2137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C:\Users\Morswin\Desktop\sigma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667" y="4072493"/>
            <a:ext cx="37084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84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</p:spPr>
            <p:txBody>
              <a:bodyPr/>
              <a:lstStyle/>
              <a:p>
                <a:r>
                  <a:rPr lang="en-US" sz="2800" dirty="0" smtClean="0"/>
                  <a:t>How 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</a:rPr>
                          <m:t>𝜎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sz="2800" dirty="0" smtClean="0"/>
                  <a:t> ? 	                    2D visibility problem</a:t>
                </a:r>
                <a:endParaRPr lang="en-US" sz="2800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28600"/>
                <a:ext cx="7620000" cy="1143000"/>
              </a:xfrm>
              <a:blipFill rotWithShape="1">
                <a:blip r:embed="rId4"/>
                <a:stretch>
                  <a:fillRect l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 smtClean="0"/>
          </a:p>
          <a:p>
            <a:pPr algn="just"/>
            <a:endParaRPr lang="en-US" sz="1600" i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599" y="1600200"/>
            <a:ext cx="455066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pole tekstowe 6"/>
              <p:cNvSpPr txBox="1"/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Fracture neighbors must be found. This is quite complex calculation, an existing algorithm is adopted.</a:t>
                </a:r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For every grid point: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casts rays to each vertex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sorts these vertexes by ray angles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m</a:t>
                </a:r>
                <a:r>
                  <a:rPr lang="en-US" sz="2000" dirty="0" smtClean="0"/>
                  <a:t>aps connected edges to interval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𝜃</m:t>
                    </m:r>
                    <m:r>
                      <a:rPr lang="en-US" sz="2000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0,</m:t>
                        </m:r>
                        <m:r>
                          <a:rPr lang="en-US" sz="2000" b="0" i="0" smtClean="0">
                            <a:latin typeface="Cambria Math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/>
                          </a:rPr>
                          <m:t>𝜋</m:t>
                        </m:r>
                      </m:e>
                    </m:d>
                  </m:oMath>
                </a14:m>
                <a:endParaRPr lang="en-US" sz="2000" b="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the closest edge in each interval is the visible one</a:t>
                </a:r>
                <a:endParaRPr lang="en-US" sz="2000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sz="2000" dirty="0" smtClean="0"/>
                  <a:t>The cost for one grid point is only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𝑣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000" b="0" i="1" smtClean="0">
                                <a:latin typeface="Cambria Math"/>
                              </a:rPr>
                              <m:t>𝑣</m:t>
                            </m:r>
                          </m:e>
                        </m:func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b="0" dirty="0" smtClean="0"/>
              </a:p>
              <a:p>
                <a:r>
                  <a:rPr lang="en-US" sz="2000" dirty="0" smtClean="0"/>
                  <a:t>(depends on </a:t>
                </a:r>
                <a:r>
                  <a:rPr lang="en-US" sz="2000" dirty="0" smtClean="0"/>
                  <a:t>the number </a:t>
                </a:r>
                <a:r>
                  <a:rPr lang="en-US" sz="2000" dirty="0" smtClean="0"/>
                  <a:t>of vertexes)</a:t>
                </a:r>
                <a:endParaRPr lang="en-US" sz="2000" dirty="0"/>
              </a:p>
            </p:txBody>
          </p:sp>
        </mc:Choice>
        <mc:Fallback>
          <p:sp>
            <p:nvSpPr>
              <p:cNvPr id="7" name="pole tekstow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477" y="1447800"/>
                <a:ext cx="4191000" cy="4955203"/>
              </a:xfrm>
              <a:prstGeom prst="rect">
                <a:avLst/>
              </a:prstGeom>
              <a:blipFill rotWithShape="1">
                <a:blip r:embed="rId7"/>
                <a:stretch>
                  <a:fillRect l="-1453" t="-616" b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268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orswin\Videos\rzeszow_gif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" y="3668486"/>
            <a:ext cx="2819400" cy="217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114" y="3668486"/>
            <a:ext cx="5340402" cy="298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</p:spPr>
        <p:txBody>
          <a:bodyPr/>
          <a:lstStyle/>
          <a:p>
            <a:r>
              <a:rPr lang="en-US" sz="2800" dirty="0" smtClean="0"/>
              <a:t>Other programing challenges</a:t>
            </a:r>
            <a:endParaRPr lang="en-US" sz="2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762000" y="1752600"/>
            <a:ext cx="57999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implementation used to obtain </a:t>
            </a:r>
            <a:r>
              <a:rPr lang="en-US" dirty="0" err="1" smtClean="0"/>
              <a:t>multifracturing</a:t>
            </a:r>
            <a:r>
              <a:rPr lang="en-US" dirty="0" smtClean="0"/>
              <a:t> results: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written in Java with some parts in C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follows OO principles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still work in progress…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5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10378" y="370857"/>
            <a:ext cx="7620000" cy="1143000"/>
          </a:xfrm>
        </p:spPr>
        <p:txBody>
          <a:bodyPr/>
          <a:lstStyle/>
          <a:p>
            <a:r>
              <a:rPr lang="en-US" sz="4000" dirty="0" smtClean="0"/>
              <a:t>Conclusions</a:t>
            </a:r>
            <a:endParaRPr lang="en-US" sz="40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29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457200" y="841828"/>
            <a:ext cx="7791006" cy="5558972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1800" dirty="0" smtClean="0"/>
          </a:p>
          <a:p>
            <a:pPr marL="114300" indent="0">
              <a:buNone/>
            </a:pPr>
            <a:endParaRPr lang="en-US" sz="2000" dirty="0" smtClean="0"/>
          </a:p>
          <a:p>
            <a:pPr algn="just"/>
            <a:r>
              <a:rPr lang="en-US" sz="1600" dirty="0" smtClean="0"/>
              <a:t>Thorough </a:t>
            </a:r>
            <a:r>
              <a:rPr lang="en-US" sz="1600" dirty="0"/>
              <a:t>analysis of PKN model was done for any possible leak </a:t>
            </a:r>
            <a:r>
              <a:rPr lang="en-US" sz="1600" dirty="0" smtClean="0"/>
              <a:t>offs</a:t>
            </a:r>
            <a:endParaRPr lang="en-US" sz="1600" dirty="0"/>
          </a:p>
          <a:p>
            <a:pPr algn="just"/>
            <a:r>
              <a:rPr lang="en-US" sz="1600" dirty="0"/>
              <a:t>Fast and accurate PKN </a:t>
            </a:r>
            <a:r>
              <a:rPr lang="en-US" sz="1600" dirty="0" smtClean="0"/>
              <a:t>solvers were </a:t>
            </a:r>
            <a:r>
              <a:rPr lang="en-US" sz="1600" dirty="0"/>
              <a:t>built and </a:t>
            </a:r>
            <a:r>
              <a:rPr lang="en-US" sz="1600" dirty="0" smtClean="0"/>
              <a:t>extensively tested</a:t>
            </a:r>
            <a:endParaRPr lang="en-US" sz="1600" dirty="0"/>
          </a:p>
          <a:p>
            <a:pPr algn="just"/>
            <a:r>
              <a:rPr lang="en-US" sz="1600" dirty="0"/>
              <a:t>V</a:t>
            </a:r>
            <a:r>
              <a:rPr lang="en-US" sz="1600" dirty="0" smtClean="0"/>
              <a:t>arious </a:t>
            </a:r>
            <a:r>
              <a:rPr lang="en-US" sz="1600" dirty="0"/>
              <a:t>dependent </a:t>
            </a:r>
            <a:r>
              <a:rPr lang="en-US" sz="1600" dirty="0" smtClean="0"/>
              <a:t>variables, boundary conditions </a:t>
            </a:r>
            <a:r>
              <a:rPr lang="en-US" sz="1600" dirty="0"/>
              <a:t>and </a:t>
            </a:r>
            <a:r>
              <a:rPr lang="en-US" sz="1600" dirty="0" smtClean="0"/>
              <a:t>discretization's were considered.</a:t>
            </a:r>
            <a:endParaRPr lang="en-US" sz="1600" dirty="0"/>
          </a:p>
          <a:p>
            <a:pPr algn="just"/>
            <a:r>
              <a:rPr lang="en-US" sz="1600" dirty="0" smtClean="0"/>
              <a:t>Closing fractures can </a:t>
            </a:r>
            <a:r>
              <a:rPr lang="en-US" sz="1600" dirty="0"/>
              <a:t>be </a:t>
            </a:r>
            <a:r>
              <a:rPr lang="en-US" sz="1600" dirty="0" smtClean="0"/>
              <a:t>modeled.</a:t>
            </a:r>
            <a:endParaRPr lang="en-US" sz="1600" dirty="0"/>
          </a:p>
          <a:p>
            <a:pPr algn="just"/>
            <a:r>
              <a:rPr lang="en-US" sz="1600" dirty="0"/>
              <a:t>The most efficient </a:t>
            </a:r>
            <a:r>
              <a:rPr lang="en-US" sz="1600" dirty="0" smtClean="0"/>
              <a:t>approaches to the single fracture problem were used for </a:t>
            </a:r>
            <a:r>
              <a:rPr lang="en-US" sz="1600" dirty="0" err="1" smtClean="0"/>
              <a:t>multifracturing</a:t>
            </a:r>
            <a:r>
              <a:rPr lang="en-US" sz="1600" dirty="0" smtClean="0"/>
              <a:t> problem with </a:t>
            </a:r>
            <a:r>
              <a:rPr lang="en-US" sz="1600" dirty="0"/>
              <a:t>natural fractures</a:t>
            </a:r>
            <a:r>
              <a:rPr lang="en-US" sz="1600" dirty="0" smtClean="0"/>
              <a:t>.</a:t>
            </a:r>
            <a:endParaRPr lang="en-US" sz="1600" dirty="0"/>
          </a:p>
          <a:p>
            <a:pPr algn="just"/>
            <a:r>
              <a:rPr lang="en-US" sz="1600" dirty="0"/>
              <a:t>Fracture </a:t>
            </a:r>
            <a:r>
              <a:rPr lang="en-US" sz="1600" dirty="0" smtClean="0"/>
              <a:t>interactions, both collisions and stress related </a:t>
            </a:r>
            <a:r>
              <a:rPr lang="en-US" sz="1600" dirty="0"/>
              <a:t>were </a:t>
            </a:r>
            <a:r>
              <a:rPr lang="en-US" sz="1600" dirty="0" smtClean="0"/>
              <a:t>introduced, which should reassemble the </a:t>
            </a:r>
            <a:r>
              <a:rPr lang="en-US" sz="1600" dirty="0"/>
              <a:t>real </a:t>
            </a:r>
            <a:r>
              <a:rPr lang="en-US" sz="1600" dirty="0" smtClean="0"/>
              <a:t>ones.</a:t>
            </a:r>
            <a:endParaRPr lang="en-US" sz="1600" dirty="0"/>
          </a:p>
          <a:p>
            <a:pPr algn="just"/>
            <a:r>
              <a:rPr lang="en-US" sz="1600" dirty="0"/>
              <a:t>Dramatic speed up </a:t>
            </a:r>
            <a:r>
              <a:rPr lang="en-US" sz="1600" dirty="0" smtClean="0"/>
              <a:t>in computation time can </a:t>
            </a:r>
            <a:r>
              <a:rPr lang="en-US" sz="1600" dirty="0"/>
              <a:t>be achieved </a:t>
            </a:r>
            <a:r>
              <a:rPr lang="en-US" sz="1600" dirty="0" smtClean="0"/>
              <a:t>through some elegant optimization.</a:t>
            </a:r>
            <a:endParaRPr lang="en-US" sz="1600" dirty="0"/>
          </a:p>
          <a:p>
            <a:pPr algn="just"/>
            <a:r>
              <a:rPr lang="en-US" sz="1600" dirty="0" smtClean="0"/>
              <a:t>Developing such a piece of software is </a:t>
            </a:r>
            <a:r>
              <a:rPr lang="en-US" sz="1600" dirty="0"/>
              <a:t>at least as challenging and time consuming </a:t>
            </a:r>
            <a:r>
              <a:rPr lang="en-US" sz="1600" dirty="0" smtClean="0"/>
              <a:t>as the mathematical </a:t>
            </a:r>
            <a:r>
              <a:rPr lang="en-US" sz="1600" dirty="0"/>
              <a:t>formulation</a:t>
            </a:r>
            <a:r>
              <a:rPr lang="en-US" sz="1600" dirty="0" smtClean="0"/>
              <a:t>.</a:t>
            </a:r>
            <a:endParaRPr lang="en-US" sz="1600" dirty="0"/>
          </a:p>
          <a:p>
            <a:pPr algn="just"/>
            <a:r>
              <a:rPr lang="en-US" sz="1600" dirty="0"/>
              <a:t>Wide range of scenarios can be tackled, various future case studies could be </a:t>
            </a:r>
            <a:r>
              <a:rPr lang="en-US" sz="1600" dirty="0" smtClean="0"/>
              <a:t>done, and answers to real life questions could be obtained.</a:t>
            </a:r>
            <a:endParaRPr lang="en-US" sz="1600" dirty="0"/>
          </a:p>
          <a:p>
            <a:pPr algn="just"/>
            <a:r>
              <a:rPr lang="en-US" sz="1600" dirty="0" smtClean="0"/>
              <a:t>The developed </a:t>
            </a:r>
            <a:r>
              <a:rPr lang="en-US" sz="1600" dirty="0" err="1" smtClean="0"/>
              <a:t>multifracturing</a:t>
            </a:r>
            <a:r>
              <a:rPr lang="en-US" sz="1600" dirty="0" smtClean="0"/>
              <a:t> solver (once finally ready) should be released for free usage.</a:t>
            </a:r>
            <a:endParaRPr lang="en-US" sz="1600" dirty="0"/>
          </a:p>
          <a:p>
            <a:pPr algn="just"/>
            <a:endParaRPr lang="en-US" sz="1600" dirty="0" smtClean="0"/>
          </a:p>
          <a:p>
            <a:pPr algn="just"/>
            <a:endParaRPr lang="en-US" sz="1600" dirty="0" smtClean="0"/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5334000" y="5519923"/>
            <a:ext cx="2667000" cy="1146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ct val="25000"/>
              </a:spcBef>
            </a:pPr>
            <a:r>
              <a:rPr lang="en-GB" sz="4400" b="1" dirty="0" smtClean="0">
                <a:solidFill>
                  <a:srgbClr val="0070C0"/>
                </a:solidFill>
              </a:rPr>
              <a:t>The End</a:t>
            </a:r>
            <a:endParaRPr lang="en-GB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2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543800" cy="2593975"/>
          </a:xfrm>
        </p:spPr>
        <p:txBody>
          <a:bodyPr/>
          <a:lstStyle/>
          <a:p>
            <a:r>
              <a:rPr lang="en-US" sz="4400" b="1" dirty="0">
                <a:solidFill>
                  <a:srgbClr val="0070C0"/>
                </a:solidFill>
              </a:rPr>
              <a:t>PKN </a:t>
            </a:r>
            <a:r>
              <a:rPr lang="en-US" sz="4400" b="1" dirty="0" err="1" smtClean="0">
                <a:solidFill>
                  <a:srgbClr val="0070C0"/>
                </a:solidFill>
              </a:rPr>
              <a:t>hydrofracturing</a:t>
            </a:r>
            <a:r>
              <a:rPr lang="en-US" sz="4400" b="1" dirty="0" smtClean="0">
                <a:solidFill>
                  <a:srgbClr val="0070C0"/>
                </a:solidFill>
              </a:rPr>
              <a:t> model. Formulation and preliminary results</a:t>
            </a:r>
            <a:r>
              <a:rPr lang="en-US" sz="4400" b="1" dirty="0" smtClean="0">
                <a:solidFill>
                  <a:srgbClr val="0070C0"/>
                </a:solidFill>
              </a:rPr>
              <a:t/>
            </a:r>
            <a:br>
              <a:rPr lang="en-US" sz="4400" b="1" dirty="0" smtClean="0">
                <a:solidFill>
                  <a:srgbClr val="0070C0"/>
                </a:solidFill>
              </a:rPr>
            </a:br>
            <a:r>
              <a:rPr lang="en-US" sz="4400" b="1" dirty="0" smtClean="0">
                <a:solidFill>
                  <a:srgbClr val="0070C0"/>
                </a:solidFill>
              </a:rPr>
              <a:t>					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4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 descr="C:\Users\Morswin\Desktop\j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Morswin\Desktop\j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Morswin\Desktop\j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824" y="1503672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Jacobian</a:t>
            </a:r>
            <a:r>
              <a:rPr lang="en-US" sz="2800" dirty="0"/>
              <a:t> </a:t>
            </a:r>
            <a:r>
              <a:rPr lang="en-US" sz="2800" dirty="0" smtClean="0"/>
              <a:t>Pattern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30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/>
          <p:cNvSpPr txBox="1"/>
          <p:nvPr/>
        </p:nvSpPr>
        <p:spPr>
          <a:xfrm>
            <a:off x="4993873" y="5504172"/>
            <a:ext cx="205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FF0000"/>
                </a:solidFill>
              </a:rPr>
              <a:t>joint conditions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pole tekstowe 12"/>
          <p:cNvSpPr txBox="1"/>
          <p:nvPr/>
        </p:nvSpPr>
        <p:spPr>
          <a:xfrm>
            <a:off x="4985349" y="5861836"/>
            <a:ext cx="323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00B050"/>
                </a:solidFill>
              </a:rPr>
              <a:t>backstress interactions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6" name="pole tekstowe 5"/>
          <p:cNvSpPr txBox="1"/>
          <p:nvPr/>
        </p:nvSpPr>
        <p:spPr>
          <a:xfrm>
            <a:off x="5023449" y="5144365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70C0"/>
                </a:solidFill>
              </a:rPr>
              <a:t>FD discretization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1" y="1889530"/>
            <a:ext cx="3586163" cy="379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2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466324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" y="5317970"/>
            <a:ext cx="1451145" cy="153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Speeding up computations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31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>
          <a:xfrm>
            <a:off x="152400" y="1295400"/>
            <a:ext cx="8077200" cy="487680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endParaRPr lang="en-US" sz="18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dirty="0"/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 algn="just">
              <a:buNone/>
            </a:pPr>
            <a:endParaRPr lang="en-US" sz="1600" i="1" dirty="0" smtClean="0"/>
          </a:p>
        </p:txBody>
      </p:sp>
      <p:pic>
        <p:nvPicPr>
          <p:cNvPr id="1026" name="Picture 2" descr="C:\Users\Morswin\Desktop\jacobia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800" y="3505200"/>
            <a:ext cx="43942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Łącznik prosty ze strzałką 9"/>
          <p:cNvCxnSpPr/>
          <p:nvPr/>
        </p:nvCxnSpPr>
        <p:spPr>
          <a:xfrm flipH="1">
            <a:off x="5277707" y="4418688"/>
            <a:ext cx="937202" cy="1677312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flipH="1" flipV="1">
            <a:off x="5300509" y="3886200"/>
            <a:ext cx="914400" cy="53248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6255607" y="4095522"/>
            <a:ext cx="1406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times faster !!!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474" y="1079507"/>
            <a:ext cx="1604963" cy="1616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pole tekstowe 23"/>
              <p:cNvSpPr txBox="1"/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indent="0" algn="just">
                  <a:buNone/>
                </a:pPr>
                <a:r>
                  <a:rPr lang="en-US" sz="2000" dirty="0"/>
                  <a:t>R</a:t>
                </a:r>
                <a:r>
                  <a:rPr lang="en-US" sz="2000" dirty="0" smtClean="0"/>
                  <a:t>ecent </a:t>
                </a:r>
                <a:r>
                  <a:rPr lang="en-US" sz="2000" dirty="0"/>
                  <a:t>publications call for better CPU </a:t>
                </a:r>
                <a:r>
                  <a:rPr lang="en-US" sz="2000" dirty="0" smtClean="0"/>
                  <a:t>performance, so consider these two ideas:</a:t>
                </a:r>
              </a:p>
              <a:p>
                <a:pPr marL="114300" indent="0" algn="just">
                  <a:buNone/>
                </a:pPr>
                <a:endParaRPr lang="en-US" sz="20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Work on </a:t>
                </a:r>
                <a:r>
                  <a:rPr lang="en-US" sz="2000" b="1" dirty="0" smtClean="0"/>
                  <a:t>several orders of </a:t>
                </a:r>
                <a:r>
                  <a:rPr lang="en-US" sz="2000" b="1" dirty="0"/>
                  <a:t>magnitude </a:t>
                </a:r>
                <a:r>
                  <a:rPr lang="en-US" sz="2000" dirty="0" smtClean="0"/>
                  <a:t>smaller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/>
                  <a:t>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𝑚</m:t>
                    </m:r>
                  </m:oMath>
                </a14:m>
                <a:r>
                  <a:rPr lang="en-US" sz="2000" dirty="0" smtClean="0"/>
                  <a:t> matrix for fracture interactions</a:t>
                </a:r>
                <a:endParaRPr lang="en-US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 smtClean="0"/>
                  <a:t>Parallelize code, one thread per each fracture.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4" name="pole tekstowe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4" y="1098369"/>
                <a:ext cx="3986740" cy="3970318"/>
              </a:xfrm>
              <a:prstGeom prst="rect">
                <a:avLst/>
              </a:prstGeom>
              <a:blipFill rotWithShape="1">
                <a:blip r:embed="rId7"/>
                <a:stretch>
                  <a:fillRect l="-1223" t="-768" r="-1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Prostokąt 17"/>
              <p:cNvSpPr/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18 entries</a:t>
                </a:r>
                <a:endParaRPr lang="en-US" dirty="0"/>
              </a:p>
            </p:txBody>
          </p:sp>
        </mc:Choice>
        <mc:Fallback xmlns="">
          <p:sp>
            <p:nvSpPr>
              <p:cNvPr id="18" name="Prostoką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1706" y="2760363"/>
                <a:ext cx="2032001" cy="646331"/>
              </a:xfrm>
              <a:prstGeom prst="rect">
                <a:avLst/>
              </a:prstGeom>
              <a:blipFill rotWithShape="1">
                <a:blip r:embed="rId8"/>
                <a:stretch>
                  <a:fillRect l="-2402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Prostokąt 25"/>
              <p:cNvSpPr/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/>
                      </a:rPr>
                      <m:t>𝑁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40832 entries</a:t>
                </a:r>
                <a:endParaRPr lang="en-US" dirty="0"/>
              </a:p>
            </p:txBody>
          </p:sp>
        </mc:Choice>
        <mc:Fallback xmlns="">
          <p:sp>
            <p:nvSpPr>
              <p:cNvPr id="26" name="Prostokąt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337" y="2775545"/>
                <a:ext cx="2020288" cy="646331"/>
              </a:xfrm>
              <a:prstGeom prst="rect">
                <a:avLst/>
              </a:prstGeom>
              <a:blipFill rotWithShape="1">
                <a:blip r:embed="rId9"/>
                <a:stretch>
                  <a:fillRect l="-241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3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006024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023781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4682299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2" y="4006555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024312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57" y="466378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07" y="4682830"/>
            <a:ext cx="685800" cy="58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http://cdn3.pcadvisor.co.uk/cmsdata/products/3255567/Intel_Core_i7_2600K_550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4" y="3927411"/>
            <a:ext cx="1530350" cy="131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Łącznik prosty ze strzałką 47"/>
          <p:cNvCxnSpPr/>
          <p:nvPr/>
        </p:nvCxnSpPr>
        <p:spPr>
          <a:xfrm flipV="1">
            <a:off x="2898944" y="5207539"/>
            <a:ext cx="301456" cy="561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Łącznik prosty ze strzałką 49"/>
          <p:cNvCxnSpPr/>
          <p:nvPr/>
        </p:nvCxnSpPr>
        <p:spPr>
          <a:xfrm flipH="1" flipV="1">
            <a:off x="2362200" y="5083714"/>
            <a:ext cx="381000" cy="6096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Łącznik prosty ze strzałką 51"/>
          <p:cNvCxnSpPr/>
          <p:nvPr/>
        </p:nvCxnSpPr>
        <p:spPr>
          <a:xfrm flipH="1" flipV="1">
            <a:off x="1447799" y="5207539"/>
            <a:ext cx="228601" cy="180975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Łącznik prosty ze strzałką 53"/>
          <p:cNvCxnSpPr/>
          <p:nvPr/>
        </p:nvCxnSpPr>
        <p:spPr>
          <a:xfrm flipH="1" flipV="1">
            <a:off x="801557" y="5272618"/>
            <a:ext cx="874843" cy="1487496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C:\Users\Morswin\Desktop\evvv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59" y="1040784"/>
            <a:ext cx="2424588" cy="181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41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4798472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Collision models</a:t>
            </a:r>
            <a:endParaRPr lang="en-US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3657600"/>
            <a:ext cx="4554415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27317" y="4971691"/>
            <a:ext cx="4495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Dimitry</a:t>
            </a:r>
            <a:r>
              <a:rPr lang="en-US" dirty="0"/>
              <a:t> </a:t>
            </a:r>
            <a:r>
              <a:rPr lang="en-US" dirty="0" err="1"/>
              <a:t>Chuprakov</a:t>
            </a:r>
            <a:r>
              <a:rPr lang="en-US" dirty="0"/>
              <a:t>, Olga </a:t>
            </a:r>
            <a:r>
              <a:rPr lang="en-US" dirty="0" err="1"/>
              <a:t>Melchaeva</a:t>
            </a:r>
            <a:r>
              <a:rPr lang="en-US" dirty="0"/>
              <a:t> and</a:t>
            </a:r>
          </a:p>
          <a:p>
            <a:r>
              <a:rPr lang="en-US" dirty="0" err="1"/>
              <a:t>Romain</a:t>
            </a:r>
            <a:r>
              <a:rPr lang="en-US" dirty="0"/>
              <a:t> </a:t>
            </a:r>
            <a:r>
              <a:rPr lang="en-US" dirty="0" err="1" smtClean="0"/>
              <a:t>Prioul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“Hydraulic </a:t>
            </a:r>
            <a:r>
              <a:rPr lang="en-US" b="1" dirty="0"/>
              <a:t>Fracture Propagation Across a </a:t>
            </a:r>
            <a:r>
              <a:rPr lang="en-US" b="1" dirty="0" smtClean="0"/>
              <a:t>Weak Discontinuity </a:t>
            </a:r>
            <a:r>
              <a:rPr lang="en-US" b="1" dirty="0"/>
              <a:t>Controlled by Fluid </a:t>
            </a:r>
            <a:r>
              <a:rPr lang="en-US" b="1" dirty="0" smtClean="0"/>
              <a:t>Injection”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8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a 4"/>
          <p:cNvGrpSpPr/>
          <p:nvPr/>
        </p:nvGrpSpPr>
        <p:grpSpPr>
          <a:xfrm>
            <a:off x="4454226" y="1373978"/>
            <a:ext cx="3429000" cy="2571750"/>
            <a:chOff x="752042" y="1628955"/>
            <a:chExt cx="6695642" cy="5096054"/>
          </a:xfrm>
        </p:grpSpPr>
        <p:pic>
          <p:nvPicPr>
            <p:cNvPr id="6" name="Picture 2" descr="C:\Source\j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42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 descr="C:\Source\j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684" y="4153259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:\Source\j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1628955"/>
              <a:ext cx="3429000" cy="2571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Łącznik prostoliniowy 8"/>
            <p:cNvCxnSpPr/>
            <p:nvPr/>
          </p:nvCxnSpPr>
          <p:spPr>
            <a:xfrm>
              <a:off x="4168821" y="1828800"/>
              <a:ext cx="12221" cy="205740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Łącznik prosty ze strzałką 9"/>
            <p:cNvCxnSpPr/>
            <p:nvPr/>
          </p:nvCxnSpPr>
          <p:spPr>
            <a:xfrm flipH="1">
              <a:off x="3048000" y="3429000"/>
              <a:ext cx="485342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Łącznik prosty ze strzałką 10"/>
            <p:cNvCxnSpPr/>
            <p:nvPr/>
          </p:nvCxnSpPr>
          <p:spPr>
            <a:xfrm>
              <a:off x="4724400" y="3429000"/>
              <a:ext cx="533400" cy="8382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</p:spPr>
            <p:txBody>
              <a:bodyPr>
                <a:normAutofit/>
              </a:bodyPr>
              <a:lstStyle/>
              <a:p>
                <a:endParaRPr lang="en-US" sz="1800" dirty="0" smtClean="0"/>
              </a:p>
              <a:p>
                <a:r>
                  <a:rPr lang="en-US" sz="1800" dirty="0" smtClean="0"/>
                  <a:t>Split benchmark into pipe and crack segment</a:t>
                </a:r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endParaRPr lang="en-US" sz="1800" dirty="0" smtClean="0"/>
              </a:p>
              <a:p>
                <a:endParaRPr lang="en-US" sz="1800" dirty="0"/>
              </a:p>
              <a:p>
                <a:r>
                  <a:rPr lang="en-US" sz="1800" dirty="0" smtClean="0"/>
                  <a:t>Try simple geometries</a:t>
                </a:r>
              </a:p>
              <a:p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pPr marL="114300" indent="0">
                  <a:buNone/>
                </a:pPr>
                <a:endParaRPr lang="en-US" sz="1800" dirty="0" smtClean="0"/>
              </a:p>
              <a:p>
                <a:r>
                  <a:rPr lang="en-US" sz="1800" dirty="0" smtClean="0"/>
                  <a:t>Check the total fluid balance</a:t>
                </a:r>
              </a:p>
              <a:p>
                <a:endParaRPr lang="en-US" sz="1800" dirty="0"/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r>
                            <a:rPr lang="en-US" sz="1600" i="1">
                              <a:latin typeface="Cambria Math"/>
                            </a:rPr>
                            <m:t>(</m:t>
                          </m:r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1600" i="1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1600" i="1">
                          <a:latin typeface="Cambria Math"/>
                        </a:rPr>
                        <m:t>)</m:t>
                      </m:r>
                      <m:r>
                        <a:rPr lang="en-US" sz="1600" i="1">
                          <a:latin typeface="Cambria Math"/>
                        </a:rPr>
                        <m:t>𝑑𝑥</m:t>
                      </m:r>
                      <m:r>
                        <a:rPr lang="en-US" sz="1600" i="1">
                          <a:latin typeface="Cambria Math"/>
                        </a:rPr>
                        <m:t> −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600" i="1">
                              <a:latin typeface="Cambria Math"/>
                            </a:rPr>
                            <m:t> </m:t>
                          </m:r>
                          <m:r>
                            <a:rPr lang="en-US" sz="1600" i="1">
                              <a:latin typeface="Cambria Math"/>
                            </a:rPr>
                            <m:t>𝑑𝑥</m:t>
                          </m:r>
                        </m:e>
                      </m:nary>
                      <m:r>
                        <a:rPr lang="en-US" sz="1600" i="1">
                          <a:latin typeface="Cambria Math"/>
                        </a:rPr>
                        <m:t>+</m:t>
                      </m:r>
                      <m:nary>
                        <m:naryPr>
                          <m:ctrlPr>
                            <a:rPr lang="en-US" sz="16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en-US" sz="1600" i="1">
                              <a:latin typeface="Cambria Math"/>
                            </a:rPr>
                            <m:t>𝐿</m:t>
                          </m:r>
                        </m:sup>
                        <m:e>
                          <m:nary>
                            <m:naryPr>
                              <m:ctrlPr>
                                <a:rPr lang="en-US" sz="16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60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sz="1600" i="1">
                                  <a:latin typeface="Cambria Math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sz="1600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/>
                                </a:rPr>
                                <m:t>𝑑𝑡𝑑𝑥</m:t>
                              </m:r>
                            </m:e>
                          </m:nary>
                          <m:r>
                            <a:rPr lang="en-US" sz="1600" i="1">
                              <a:latin typeface="Cambria Math"/>
                            </a:rPr>
                            <m:t>=0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  <a:p>
                <a:pPr marL="1143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43000"/>
                <a:ext cx="7620000" cy="5257800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How to test if the produced results are valid ?</a:t>
            </a:r>
            <a:endParaRPr lang="en-US" sz="2800" dirty="0"/>
          </a:p>
        </p:txBody>
      </p:sp>
      <p:cxnSp>
        <p:nvCxnSpPr>
          <p:cNvPr id="13" name="Łącznik prostoliniowy 12"/>
          <p:cNvCxnSpPr/>
          <p:nvPr/>
        </p:nvCxnSpPr>
        <p:spPr>
          <a:xfrm>
            <a:off x="1170388" y="4127572"/>
            <a:ext cx="1524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trzałka w dół 13"/>
          <p:cNvSpPr/>
          <p:nvPr/>
        </p:nvSpPr>
        <p:spPr>
          <a:xfrm>
            <a:off x="946820" y="3822592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rzałka w dół 14"/>
          <p:cNvSpPr/>
          <p:nvPr/>
        </p:nvSpPr>
        <p:spPr>
          <a:xfrm rot="10800000">
            <a:off x="2503888" y="3795365"/>
            <a:ext cx="381000" cy="246272"/>
          </a:xfrm>
          <a:prstGeom prst="downArrow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pole tekstowe 15"/>
              <p:cNvSpPr txBox="1"/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pole tekstowe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57" y="3423538"/>
                <a:ext cx="465448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101" y="3426033"/>
                <a:ext cx="638573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03B082C3-0142-44F5-8F8D-1ADBA6DF2A7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3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84" y="2195631"/>
            <a:ext cx="2809875" cy="437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620000" cy="1143000"/>
          </a:xfrm>
        </p:spPr>
        <p:txBody>
          <a:bodyPr/>
          <a:lstStyle/>
          <a:p>
            <a:r>
              <a:rPr lang="en-US" sz="2800" dirty="0" smtClean="0"/>
              <a:t>Interesting fracturing scenarios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34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Piotrek\el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923905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Piotrek\el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38555"/>
            <a:ext cx="3920297" cy="294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ole tekstowe 7"/>
          <p:cNvSpPr txBox="1"/>
          <p:nvPr/>
        </p:nvSpPr>
        <p:spPr>
          <a:xfrm>
            <a:off x="457200" y="1417162"/>
            <a:ext cx="434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Now consider this coupled array with neighboring fracture influence </a:t>
            </a:r>
            <a:r>
              <a:rPr lang="en-US" sz="2000" b="1" dirty="0" smtClean="0"/>
              <a:t>enabled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583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6397980" cy="41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 little on technical implementation details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35</a:t>
            </a:fld>
            <a:endParaRPr lang="en-US" dirty="0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ttp://mathinsight.org/media/image/image/small_undirected_network_labe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936821"/>
            <a:ext cx="2053167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2743200" y="6127079"/>
            <a:ext cx="5240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this is actually a graph. </a:t>
            </a:r>
          </a:p>
          <a:p>
            <a:r>
              <a:rPr lang="en-US" sz="1400" dirty="0" smtClean="0"/>
              <a:t>(very helpful abstraction)</a:t>
            </a:r>
            <a:endParaRPr lang="en-US" sz="1400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7972" y="1219200"/>
            <a:ext cx="409467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Object Oriented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Abstract interface to integration codes </a:t>
            </a:r>
            <a:r>
              <a:rPr lang="en-US" sz="1600" dirty="0" smtClean="0"/>
              <a:t>(ODE15s, LSODE</a:t>
            </a:r>
            <a:r>
              <a:rPr lang="en-US" sz="1600" dirty="0"/>
              <a:t>, GNU </a:t>
            </a:r>
            <a:r>
              <a:rPr lang="en-US" sz="1600" dirty="0" smtClean="0"/>
              <a:t>GSL,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Changeable depended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 smtClean="0"/>
              <a:t>No</a:t>
            </a:r>
            <a:r>
              <a:rPr lang="en-US" i="1" dirty="0"/>
              <a:t> </a:t>
            </a:r>
            <a:r>
              <a:rPr lang="en-US" i="1" dirty="0" smtClean="0"/>
              <a:t>restrictions on </a:t>
            </a:r>
          </a:p>
          <a:p>
            <a:r>
              <a:rPr lang="en-US" i="1" dirty="0" smtClean="0"/>
              <a:t>     model size and </a:t>
            </a:r>
          </a:p>
          <a:p>
            <a:r>
              <a:rPr lang="en-US" i="1" dirty="0"/>
              <a:t> </a:t>
            </a:r>
            <a:r>
              <a:rPr lang="en-US" i="1" dirty="0" smtClean="0"/>
              <a:t>    geometry.</a:t>
            </a:r>
            <a:endParaRPr lang="en-US" i="1" dirty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92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negative pumping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36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Morswin\Desktop\work\pompowani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0668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orswin\Desktop\work\pompowanie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9100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Morswin\Desktop\work\dobreq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50" y="3060826"/>
            <a:ext cx="2929299" cy="2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𝛼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func>
                        <m:func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/>
                  <a:t>w</a:t>
                </a:r>
                <a:r>
                  <a:rPr lang="en-US" dirty="0" smtClean="0"/>
                  <a:t>ith 0 &lt;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𝛼</m:t>
                    </m:r>
                    <m:r>
                      <a:rPr lang="en-US" b="0" i="1" smtClean="0">
                        <a:latin typeface="Cambria Math"/>
                      </a:rPr>
                      <m:t>&lt;1</m:t>
                    </m:r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00200"/>
                <a:ext cx="3505200" cy="923330"/>
              </a:xfrm>
              <a:prstGeom prst="rect">
                <a:avLst/>
              </a:prstGeom>
              <a:blipFill rotWithShape="1">
                <a:blip r:embed="rId7"/>
                <a:stretch>
                  <a:fillRect l="-1391" b="-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685800" y="270413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sp>
        <p:nvSpPr>
          <p:cNvPr id="7" name="pole tekstowe 6"/>
          <p:cNvSpPr txBox="1"/>
          <p:nvPr/>
        </p:nvSpPr>
        <p:spPr>
          <a:xfrm>
            <a:off x="4648200" y="6400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Control: Fluid balance in fracture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pole tekstowe 7"/>
              <p:cNvSpPr txBox="1"/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pole tekstow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001" y="4123167"/>
                <a:ext cx="457200" cy="369332"/>
              </a:xfrm>
              <a:prstGeom prst="rect">
                <a:avLst/>
              </a:prstGeom>
              <a:blipFill rotWithShape="1">
                <a:blip r:embed="rId8"/>
                <a:stretch>
                  <a:fillRect r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pole tekstowe 6"/>
          <p:cNvSpPr txBox="1"/>
          <p:nvPr/>
        </p:nvSpPr>
        <p:spPr>
          <a:xfrm>
            <a:off x="381000" y="57720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It works!</a:t>
            </a:r>
            <a:endParaRPr 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 tekstowe 12"/>
              <p:cNvSpPr txBox="1"/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pole 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811176"/>
                <a:ext cx="334579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155" y="3372257"/>
                <a:ext cx="367986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4"/>
          <p:cNvCxnSpPr/>
          <p:nvPr/>
        </p:nvCxnSpPr>
        <p:spPr>
          <a:xfrm flipH="1" flipV="1">
            <a:off x="4650201" y="3741589"/>
            <a:ext cx="2320097" cy="159907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756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Handling closing fractures, </a:t>
            </a:r>
            <a:r>
              <a:rPr lang="en-US" sz="2800" dirty="0" smtClean="0"/>
              <a:t>negative pumping</a:t>
            </a:r>
            <a:endParaRPr lang="en-US" sz="28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37</a:t>
            </a:fld>
            <a:endParaRPr lang="en-US"/>
          </a:p>
        </p:txBody>
      </p:sp>
      <p:pic>
        <p:nvPicPr>
          <p:cNvPr id="33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pole tekstowe 4"/>
              <p:cNvSpPr txBox="1"/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i="1" dirty="0">
                  <a:latin typeface="Cambria Math"/>
                </a:endParaRPr>
              </a:p>
              <a:p>
                <a:r>
                  <a:rPr lang="en-US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fun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pole tekstow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" y="1905000"/>
                <a:ext cx="3809999" cy="646331"/>
              </a:xfrm>
              <a:prstGeom prst="rect">
                <a:avLst/>
              </a:prstGeom>
              <a:blipFill rotWithShape="1"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ole tekstowe 5"/>
          <p:cNvSpPr txBox="1"/>
          <p:nvPr/>
        </p:nvSpPr>
        <p:spPr>
          <a:xfrm>
            <a:off x="393231" y="380756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Total volume pumped in</a:t>
            </a:r>
            <a:endParaRPr lang="en-US" dirty="0"/>
          </a:p>
        </p:txBody>
      </p:sp>
      <p:pic>
        <p:nvPicPr>
          <p:cNvPr id="14341" name="Picture 5" descr="C:\Users\Morswin\Desktop\work\pompowanie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139" y="1219200"/>
            <a:ext cx="4383009" cy="328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Morswin\Desktop\work\zleq_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48" y="4163894"/>
            <a:ext cx="3305646" cy="247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orswin\Desktop\work\pompowanie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48" y="4506457"/>
            <a:ext cx="266700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3591575" y="5044917"/>
            <a:ext cx="187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some point everything goes wrong…</a:t>
            </a:r>
            <a:endParaRPr lang="en-US" dirty="0"/>
          </a:p>
        </p:txBody>
      </p:sp>
      <p:sp>
        <p:nvSpPr>
          <p:cNvPr id="13" name="pole tekstowe 6"/>
          <p:cNvSpPr txBox="1"/>
          <p:nvPr/>
        </p:nvSpPr>
        <p:spPr>
          <a:xfrm>
            <a:off x="4813048" y="638219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Fluid balance in fracture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953000" y="5715000"/>
            <a:ext cx="914400" cy="533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7"/>
          <p:cNvCxnSpPr/>
          <p:nvPr/>
        </p:nvCxnSpPr>
        <p:spPr>
          <a:xfrm flipV="1">
            <a:off x="4813048" y="3733800"/>
            <a:ext cx="1206752" cy="13111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pole tekstowe 14"/>
              <p:cNvSpPr txBox="1"/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pole tekstow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32" y="4217881"/>
                <a:ext cx="33457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pole tekstowe 16"/>
              <p:cNvSpPr txBox="1"/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pole tekstow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160" y="3921320"/>
                <a:ext cx="367986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4"/>
          <p:cNvCxnSpPr/>
          <p:nvPr/>
        </p:nvCxnSpPr>
        <p:spPr>
          <a:xfrm flipH="1" flipV="1">
            <a:off x="3733800" y="4136920"/>
            <a:ext cx="1295400" cy="15373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49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3" grpId="0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C:\Users\Morswin\Desktop\Prezentacja\nice_PKN_cr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0761"/>
            <a:ext cx="5534498" cy="4481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PKN model geometry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4</a:t>
            </a:fld>
            <a:endParaRPr lang="en-US"/>
          </a:p>
        </p:txBody>
      </p:sp>
      <p:pic>
        <p:nvPicPr>
          <p:cNvPr id="5123" name="Picture 3" descr="C:\Users\Morswin\Desktop\Prezentacja\ql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23653"/>
            <a:ext cx="4343399" cy="2923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31468" y="2100487"/>
            <a:ext cx="18442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constant </a:t>
            </a:r>
            <a:r>
              <a:rPr lang="en-US" dirty="0" smtClean="0"/>
              <a:t>fracture </a:t>
            </a:r>
          </a:p>
          <a:p>
            <a:pPr algn="ctr"/>
            <a:r>
              <a:rPr lang="en-US" dirty="0" smtClean="0"/>
              <a:t>height </a:t>
            </a: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585045" y="2570352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393149" y="1321429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racture length</a:t>
            </a:r>
            <a:endParaRPr lang="en-GB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21162" y="1679499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90811" y="5813941"/>
            <a:ext cx="12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rack width</a:t>
            </a:r>
            <a:endParaRPr lang="en-GB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83893" y="5486400"/>
            <a:ext cx="343974" cy="24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-342900"/>
                <a:r>
                  <a:rPr lang="en-US" dirty="0" smtClean="0"/>
                  <a:t>Injection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indent="-342900"/>
                <a:r>
                  <a:rPr lang="en-US" dirty="0"/>
                  <a:t>fluid flow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𝑞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</a:p>
              <a:p>
                <a:pPr indent="-342900"/>
                <a:r>
                  <a:rPr lang="en-US" dirty="0" smtClean="0"/>
                  <a:t>leak </a:t>
                </a:r>
                <a:r>
                  <a:rPr lang="en-US" dirty="0"/>
                  <a:t>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𝑙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𝑡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098" y="5024735"/>
                <a:ext cx="2516337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1937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457200" y="1182469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Named after Perkins, Kern and </a:t>
            </a:r>
            <a:r>
              <a:rPr lang="en-US" dirty="0" err="1" smtClean="0"/>
              <a:t>Nordgren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PKN problem formulation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2600" b="1" i="1" dirty="0"/>
                  <a:t>E</a:t>
                </a:r>
                <a:r>
                  <a:rPr lang="en-US" sz="2600" b="1" i="1" dirty="0" smtClean="0"/>
                  <a:t>lasticity equation 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dirty="0" smtClean="0"/>
                  <a:t>		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𝑝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r>
                      <a:rPr lang="en-US" sz="2600" i="1">
                        <a:latin typeface="Cambria Math"/>
                      </a:rPr>
                      <m:t>𝑘𝑤</m:t>
                    </m:r>
                    <m:r>
                      <a:rPr lang="en-US" sz="2600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600" dirty="0" smtClean="0"/>
                  <a:t> 		    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/>
                      </a:rPr>
                      <m:t>𝑘</m:t>
                    </m:r>
                    <m:r>
                      <a:rPr lang="en-US" sz="26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𝜋</m:t>
                        </m:r>
                        <m:r>
                          <a:rPr lang="en-US" sz="2600" i="1">
                            <a:latin typeface="Cambria Math"/>
                          </a:rPr>
                          <m:t>h</m:t>
                        </m:r>
                      </m:den>
                    </m:f>
                    <m:f>
                      <m:fPr>
                        <m:ctrlPr>
                          <a:rPr lang="en-US" sz="26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/>
                          </a:rPr>
                          <m:t>𝐸</m:t>
                        </m:r>
                      </m:num>
                      <m:den>
                        <m:r>
                          <a:rPr lang="en-US" sz="2600" i="1">
                            <a:latin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sz="2600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/>
                              </a:rPr>
                              <m:t>𝜈</m:t>
                            </m:r>
                          </m:e>
                          <m:sup>
                            <m:r>
                              <a:rPr lang="en-US" sz="2600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600" dirty="0"/>
                  <a:t> </a:t>
                </a:r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 smtClean="0"/>
                  <a:t>Lubrication  equation:</a:t>
                </a:r>
              </a:p>
              <a:p>
                <a:pPr marL="0" indent="0">
                  <a:buNone/>
                </a:pPr>
                <a:endParaRPr lang="en-US" sz="26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𝑡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𝑘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𝑀</m:t>
                          </m:r>
                        </m:den>
                      </m:f>
                      <m:f>
                        <m:fPr>
                          <m:ctrlPr>
                            <a:rPr lang="en-US" sz="26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</m:num>
                        <m:den>
                          <m:r>
                            <a:rPr lang="en-US" sz="2600" i="1">
                              <a:latin typeface="Cambria Math"/>
                            </a:rPr>
                            <m:t>𝜕</m:t>
                          </m:r>
                          <m:r>
                            <a:rPr lang="en-US" sz="2600" i="1">
                              <a:latin typeface="Cambria Math"/>
                            </a:rPr>
                            <m:t>𝑥</m:t>
                          </m:r>
                        </m:den>
                      </m:f>
                      <m:r>
                        <a:rPr lang="en-US" sz="260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26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2600" i="1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6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en-US" sz="2600" i="1">
                                  <a:latin typeface="Cambria Math"/>
                                </a:rPr>
                                <m:t>𝜕</m:t>
                              </m:r>
                              <m:r>
                                <a:rPr lang="en-US" sz="2600" i="1">
                                  <a:latin typeface="Cambria Math"/>
                                </a:rPr>
                                <m:t>𝑥</m:t>
                              </m:r>
                            </m:den>
                          </m:f>
                        </m:e>
                      </m:d>
                      <m:r>
                        <a:rPr lang="en-US" sz="26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</a:rPr>
                            <m:t>𝑙</m:t>
                          </m:r>
                        </m:sub>
                      </m:sSub>
                      <m:r>
                        <a:rPr lang="en-US" sz="26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B</a:t>
                </a:r>
                <a:r>
                  <a:rPr lang="en-US" sz="2600" b="1" i="1" dirty="0" smtClean="0"/>
                  <a:t>oundary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=0,  </m:t>
                      </m:r>
                      <m:r>
                        <a:rPr lang="en-US" sz="26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  <m:d>
                            <m:dPr>
                              <m:ctrlPr>
                                <a:rPr lang="en-US" sz="26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6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6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600" b="0" dirty="0" smtClean="0"/>
              </a:p>
              <a:p>
                <a:pPr marL="0" indent="0">
                  <a:buNone/>
                </a:pPr>
                <a:endParaRPr lang="en-US" sz="2600" b="0" dirty="0" smtClean="0"/>
              </a:p>
              <a:p>
                <a:pPr marL="0" indent="0">
                  <a:buNone/>
                </a:pPr>
                <a:r>
                  <a:rPr lang="en-US" sz="2600" b="1" i="1" dirty="0"/>
                  <a:t>I</a:t>
                </a:r>
                <a:r>
                  <a:rPr lang="en-US" sz="2600" b="1" i="1" dirty="0" smtClean="0"/>
                  <a:t>nitial conditions:</a:t>
                </a:r>
              </a:p>
              <a:p>
                <a:pPr marL="0" indent="0">
                  <a:buNone/>
                </a:pPr>
                <a:endParaRPr lang="en-US" sz="26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i="1">
                              <a:latin typeface="Cambria Math"/>
                              <a:ea typeface="Cambria Math"/>
                            </a:rPr>
                            <m:t>∗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 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𝑤</m:t>
                      </m:r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0,</m:t>
                          </m:r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d>
                        <m:d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/>
                        </a:rPr>
                        <m:t>,  </m:t>
                      </m:r>
                      <m:r>
                        <a:rPr lang="en-US" sz="2600" b="0" i="1" smtClean="0">
                          <a:latin typeface="Cambria Math"/>
                        </a:rPr>
                        <m:t>𝑥</m:t>
                      </m:r>
                      <m:r>
                        <a:rPr lang="en-US" sz="2600" b="0" i="1" smtClean="0">
                          <a:latin typeface="Cambria Math"/>
                        </a:rPr>
                        <m:t>∈(0,</m:t>
                      </m:r>
                      <m:sSub>
                        <m:sSubPr>
                          <m:ctrlPr>
                            <a:rPr lang="en-US" sz="26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/>
                            </a:rPr>
                            <m:t>𝑙</m:t>
                          </m:r>
                        </m:e>
                        <m:sub>
                          <m:r>
                            <a:rPr lang="en-US" sz="2600" b="0" i="1" smtClean="0">
                              <a:latin typeface="Cambria Math"/>
                            </a:rPr>
                            <m:t>∗</m:t>
                          </m:r>
                        </m:sub>
                      </m:sSub>
                      <m:r>
                        <a:rPr lang="en-US" sz="26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600" dirty="0" smtClean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7620000" cy="4800600"/>
              </a:xfrm>
              <a:blipFill rotWithShape="1">
                <a:blip r:embed="rId2"/>
                <a:stretch>
                  <a:fillRect l="-640" t="-1650" b="-153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133600" y="1835357"/>
            <a:ext cx="1371600" cy="656538"/>
            <a:chOff x="2636520" y="4343400"/>
            <a:chExt cx="15041880" cy="1327759"/>
          </a:xfrm>
        </p:grpSpPr>
        <p:sp>
          <p:nvSpPr>
            <p:cNvPr id="5" name="TextBox 4"/>
            <p:cNvSpPr txBox="1"/>
            <p:nvPr/>
          </p:nvSpPr>
          <p:spPr>
            <a:xfrm>
              <a:off x="2636520" y="4924235"/>
              <a:ext cx="15041880" cy="74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</a:t>
              </a:r>
              <a:r>
                <a:rPr lang="en-US" dirty="0" smtClean="0">
                  <a:solidFill>
                    <a:srgbClr val="FF0000"/>
                  </a:solidFill>
                </a:rPr>
                <a:t>et pressure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307840" y="4343400"/>
              <a:ext cx="2626352" cy="63246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5"/>
          <p:cNvGrpSpPr/>
          <p:nvPr/>
        </p:nvGrpSpPr>
        <p:grpSpPr>
          <a:xfrm>
            <a:off x="3507463" y="4370324"/>
            <a:ext cx="3581400" cy="829900"/>
            <a:chOff x="3352800" y="4441304"/>
            <a:chExt cx="3581400" cy="829900"/>
          </a:xfrm>
        </p:grpSpPr>
        <p:sp>
          <p:nvSpPr>
            <p:cNvPr id="16" name="TextBox 4"/>
            <p:cNvSpPr txBox="1"/>
            <p:nvPr/>
          </p:nvSpPr>
          <p:spPr>
            <a:xfrm>
              <a:off x="3733800" y="4901872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Moving boundary (crack tip)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7" name="Oval 6"/>
            <p:cNvSpPr/>
            <p:nvPr/>
          </p:nvSpPr>
          <p:spPr>
            <a:xfrm>
              <a:off x="3352800" y="4441304"/>
              <a:ext cx="358140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54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L</a:t>
            </a:r>
            <a:r>
              <a:rPr lang="en-US" sz="2800" smtClean="0"/>
              <a:t>eak-off </a:t>
            </a:r>
            <a:r>
              <a:rPr lang="en-US" sz="2800" dirty="0" smtClean="0"/>
              <a:t>regimes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</p:spPr>
            <p:txBody>
              <a:bodyPr>
                <a:normAutofit/>
              </a:bodyPr>
              <a:lstStyle/>
              <a:p>
                <a:pPr indent="-342900"/>
                <a:endParaRPr lang="en-US" sz="2000" dirty="0" smtClean="0"/>
              </a:p>
              <a:p>
                <a:pPr indent="-342900"/>
                <a:r>
                  <a:rPr lang="en-US" sz="2000" dirty="0" smtClean="0"/>
                  <a:t>Zero leak-off case (impermeable rock)</a:t>
                </a:r>
              </a:p>
              <a:p>
                <a:pPr indent="-342900"/>
                <a:r>
                  <a:rPr lang="en-US" sz="2000" dirty="0" smtClean="0"/>
                  <a:t>Leak-off bounded near the crack tip</a:t>
                </a:r>
              </a:p>
              <a:p>
                <a:pPr indent="-342900"/>
                <a:r>
                  <a:rPr lang="en-US" sz="2000" dirty="0" smtClean="0"/>
                  <a:t>Generalized Carter law (singular leak-off)</a:t>
                </a:r>
              </a:p>
              <a:p>
                <a:pPr marL="0" indent="0">
                  <a:buNone/>
                </a:pPr>
                <a:endParaRPr lang="en-US" sz="2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latin typeface="Cambria Math"/>
                        </a:rPr>
                        <m:t>,   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2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sz="2000" i="1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/>
                            </a:rPr>
                            <m:t>𝑙</m:t>
                          </m:r>
                        </m:sub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bSup>
                      <m:r>
                        <a:rPr lang="en-US" sz="20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𝑡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𝑥</m:t>
                          </m:r>
                          <m:r>
                            <a:rPr lang="en-US" sz="2000" i="1">
                              <a:latin typeface="Cambria Math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𝜏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)</m:t>
                              </m:r>
                            </m:e>
                          </m:rad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𝜏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 smtClean="0"/>
                  <a:t> -  time at which the fracture tip reaches point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𝑥</m:t>
                    </m:r>
                    <m:r>
                      <a:rPr lang="en-GB" sz="2000" b="0" i="0" smtClean="0">
                        <a:latin typeface="Cambria Math"/>
                      </a:rPr>
                      <m:t>: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𝜏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𝑙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sz="2000" b="0" dirty="0" smtClean="0"/>
              </a:p>
              <a:p>
                <a:pPr marL="0" indent="0">
                  <a:buNone/>
                </a:pPr>
                <a:endParaRPr lang="en-US" sz="2000" b="0" dirty="0" smtClean="0"/>
              </a:p>
              <a:p>
                <a:pPr indent="-342900"/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/>
                      </a:rPr>
                      <m:t>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𝜏</m:t>
                    </m:r>
                    <m:r>
                      <a:rPr lang="en-US" sz="2000" i="1">
                        <a:latin typeface="Cambria Math"/>
                      </a:rPr>
                      <m:t>(</m:t>
                    </m:r>
                    <m:r>
                      <a:rPr lang="en-US" sz="2000" i="1">
                        <a:latin typeface="Cambria Math"/>
                      </a:rPr>
                      <m:t>𝑥</m:t>
                    </m:r>
                    <m:r>
                      <a:rPr 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defines the exposure time </a:t>
                </a:r>
                <a:r>
                  <a:rPr lang="en-US" sz="2000" dirty="0" smtClean="0">
                    <a:solidFill>
                      <a:srgbClr val="000099"/>
                    </a:solidFill>
                  </a:rPr>
                  <a:t>(hidden additional problem)</a:t>
                </a:r>
                <a:endParaRPr lang="en-US" sz="20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620000" cy="5257800"/>
              </a:xfrm>
              <a:blipFill rotWithShape="1">
                <a:blip r:embed="rId3"/>
                <a:stretch>
                  <a:fillRect l="-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82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020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Speed Equation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</p:spPr>
            <p:txBody>
              <a:bodyPr tIns="46800">
                <a:noAutofit/>
              </a:bodyPr>
              <a:lstStyle/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r>
                  <a:rPr lang="en-US" sz="1800" dirty="0" smtClean="0"/>
                  <a:t>Particle velocity:</a:t>
                </a:r>
                <a:endParaRPr lang="en-US" sz="1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1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/>
                            </a:rPr>
                            <m:t>𝑡</m:t>
                          </m:r>
                          <m:r>
                            <a:rPr lang="en-US" sz="1800" i="1">
                              <a:latin typeface="Cambria Math"/>
                            </a:rPr>
                            <m:t>,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8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𝑤</m:t>
                          </m:r>
                        </m:num>
                        <m:den>
                          <m:r>
                            <a:rPr lang="en-US" sz="1800" i="1">
                              <a:latin typeface="Cambria Math"/>
                            </a:rPr>
                            <m:t>𝜕</m:t>
                          </m:r>
                          <m:r>
                            <a:rPr lang="en-US" sz="1800" i="1">
                              <a:latin typeface="Cambria Math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i="1" dirty="0" smtClean="0"/>
                  <a:t>Speed Equation - </a:t>
                </a:r>
                <a:r>
                  <a:rPr lang="en-US" sz="1800" i="1" dirty="0" smtClean="0"/>
                  <a:t>no lag </a:t>
                </a:r>
                <a:r>
                  <a:rPr lang="en-US" sz="1800" i="1" dirty="0" smtClean="0"/>
                  <a:t>or invasive zone, fracture propagation speed is the same as fluid velocity</a:t>
                </a:r>
                <a:endParaRPr lang="en-US" sz="1800" dirty="0" smtClean="0"/>
              </a:p>
              <a:p>
                <a:pPr marL="0" indent="0">
                  <a:buNone/>
                </a:pPr>
                <a:endParaRPr lang="en-US" sz="1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𝑉</m:t>
                      </m:r>
                      <m:d>
                        <m:dPr>
                          <m:ctrlPr>
                            <a:rPr lang="en-US" sz="20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,1</m:t>
                          </m:r>
                        </m:e>
                      </m:d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0" indent="0">
                  <a:buNone/>
                </a:pPr>
                <a:r>
                  <a:rPr lang="en-US" sz="1800" dirty="0" smtClean="0">
                    <a:solidFill>
                      <a:srgbClr val="000099"/>
                    </a:solidFill>
                  </a:rPr>
                  <a:t>proposed </a:t>
                </a:r>
                <a:r>
                  <a:rPr lang="en-US" sz="1800" dirty="0">
                    <a:solidFill>
                      <a:srgbClr val="000099"/>
                    </a:solidFill>
                  </a:rPr>
                  <a:t>and used by 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Kemp (1989) but overlooked for years, </a:t>
                </a: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rgbClr val="000099"/>
                    </a:solidFill>
                  </a:rPr>
                  <a:t>	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			reintroduced by </a:t>
                </a:r>
                <a:r>
                  <a:rPr lang="en-US" sz="1800" dirty="0" err="1" smtClean="0">
                    <a:solidFill>
                      <a:srgbClr val="000099"/>
                    </a:solidFill>
                  </a:rPr>
                  <a:t>Linkov</a:t>
                </a:r>
                <a:r>
                  <a:rPr lang="en-US" sz="1800" dirty="0">
                    <a:solidFill>
                      <a:srgbClr val="000099"/>
                    </a:solidFill>
                  </a:rPr>
                  <a:t> (2011</a:t>
                </a:r>
                <a:r>
                  <a:rPr lang="en-US" sz="1800" dirty="0" smtClean="0">
                    <a:solidFill>
                      <a:srgbClr val="000099"/>
                    </a:solidFill>
                  </a:rPr>
                  <a:t>) </a:t>
                </a:r>
                <a:endParaRPr lang="en-US" sz="1800" dirty="0">
                  <a:solidFill>
                    <a:srgbClr val="000099"/>
                  </a:solidFill>
                </a:endParaRPr>
              </a:p>
              <a:p>
                <a:pPr marL="0" indent="0">
                  <a:buNone/>
                </a:pPr>
                <a:endParaRPr lang="en-GB" sz="1800" dirty="0"/>
              </a:p>
              <a:p>
                <a:pPr marL="0" indent="0">
                  <a:buNone/>
                </a:pPr>
                <a:endParaRPr lang="en-US" sz="1800" dirty="0" smtClean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7543800" cy="5334000"/>
              </a:xfrm>
              <a:blipFill rotWithShape="1">
                <a:blip r:embed="rId2"/>
                <a:stretch>
                  <a:fillRect l="-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7</a:t>
            </a:fld>
            <a:endParaRPr lang="en-US"/>
          </a:p>
        </p:txBody>
      </p:sp>
      <p:pic>
        <p:nvPicPr>
          <p:cNvPr id="30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60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543800" cy="1450975"/>
          </a:xfrm>
        </p:spPr>
        <p:txBody>
          <a:bodyPr/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My contributions </a:t>
            </a:r>
            <a:br>
              <a:rPr lang="en-US" sz="4400" b="1" dirty="0" smtClean="0">
                <a:solidFill>
                  <a:srgbClr val="0070C0"/>
                </a:solidFill>
              </a:rPr>
            </a:br>
            <a:r>
              <a:rPr lang="en-US" sz="4400" b="1" dirty="0">
                <a:solidFill>
                  <a:srgbClr val="0070C0"/>
                </a:solidFill>
              </a:rPr>
              <a:t>	</a:t>
            </a:r>
            <a:r>
              <a:rPr lang="en-US" sz="4400" b="1" dirty="0" smtClean="0">
                <a:solidFill>
                  <a:srgbClr val="0070C0"/>
                </a:solidFill>
              </a:rPr>
              <a:t>		to PKN model 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3" name="Symbol zastępczy numeru slajdu 3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ole tekstowe 3"/>
              <p:cNvSpPr txBox="1"/>
              <p:nvPr/>
            </p:nvSpPr>
            <p:spPr>
              <a:xfrm>
                <a:off x="304800" y="2438400"/>
                <a:ext cx="8001999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A</a:t>
                </a:r>
                <a:r>
                  <a:rPr lang="en-US" sz="2000" dirty="0" err="1" smtClean="0"/>
                  <a:t>symptotics</a:t>
                </a:r>
                <a:r>
                  <a:rPr lang="en-US" sz="2000" dirty="0" smtClean="0"/>
                  <a:t> of the solution for an arbitrary leak off (first </a:t>
                </a:r>
                <a:r>
                  <a:rPr lang="en-US" sz="2000" dirty="0"/>
                  <a:t>several </a:t>
                </a:r>
                <a:r>
                  <a:rPr lang="en-US" sz="2000" dirty="0" smtClean="0"/>
                  <a:t>terms).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/>
                  <a:t>I</a:t>
                </a:r>
                <a:r>
                  <a:rPr lang="en-US" sz="2000" dirty="0" smtClean="0"/>
                  <a:t>mproved tip boundary condition.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/>
                  <a:t>A</a:t>
                </a:r>
                <a:r>
                  <a:rPr lang="en-US" sz="2000" dirty="0" smtClean="0"/>
                  <a:t> new </a:t>
                </a:r>
                <a:r>
                  <a:rPr lang="en-US" sz="2000" dirty="0"/>
                  <a:t>dependent </a:t>
                </a:r>
                <a:r>
                  <a:rPr lang="en-US" sz="2000" dirty="0" smtClean="0"/>
                  <a:t>variable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Ω</m:t>
                    </m:r>
                  </m:oMath>
                </a14:m>
                <a:r>
                  <a:rPr lang="en-US" sz="2000" dirty="0" smtClean="0"/>
                  <a:t>.</a:t>
                </a:r>
                <a:endParaRPr lang="en-US" sz="20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Algorithm enchantment for closing fracture handling.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Analysis </a:t>
                </a:r>
                <a:r>
                  <a:rPr lang="en-US" sz="2000" dirty="0"/>
                  <a:t>of the initial </a:t>
                </a:r>
                <a:r>
                  <a:rPr lang="en-US" sz="2000" dirty="0" smtClean="0"/>
                  <a:t>conditions.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 smtClean="0"/>
                  <a:t>Significant computation time speed improvements.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/>
                  <a:t>N</a:t>
                </a:r>
                <a:r>
                  <a:rPr lang="en-US" sz="2000" dirty="0" smtClean="0"/>
                  <a:t>ew </a:t>
                </a:r>
                <a:r>
                  <a:rPr lang="en-US" sz="2000" dirty="0"/>
                  <a:t>FD scheme </a:t>
                </a:r>
                <a:r>
                  <a:rPr lang="en-US" sz="2000" dirty="0" smtClean="0"/>
                  <a:t>utilizing </a:t>
                </a:r>
                <a:r>
                  <a:rPr lang="en-US" sz="2000" dirty="0"/>
                  <a:t>asymptotic </a:t>
                </a:r>
                <a:r>
                  <a:rPr lang="en-US" sz="2000" dirty="0" smtClean="0"/>
                  <a:t>behavior </a:t>
                </a:r>
                <a:r>
                  <a:rPr lang="en-US" sz="2000" dirty="0"/>
                  <a:t>near the crack </a:t>
                </a:r>
                <a:r>
                  <a:rPr lang="en-US" sz="2000" dirty="0" smtClean="0"/>
                  <a:t>tip.</a:t>
                </a:r>
                <a:endParaRPr lang="en-US" sz="2000" dirty="0"/>
              </a:p>
              <a:p>
                <a:pPr marL="285750" indent="-285750">
                  <a:buFont typeface="Arial" pitchFamily="34" charset="0"/>
                  <a:buChar char="•"/>
                </a:pPr>
                <a:r>
                  <a:rPr lang="en-US" sz="2000" dirty="0"/>
                  <a:t>A</a:t>
                </a:r>
                <a:r>
                  <a:rPr lang="en-US" sz="2000" dirty="0" smtClean="0"/>
                  <a:t>nalysis </a:t>
                </a:r>
                <a:r>
                  <a:rPr lang="en-US" sz="2000" dirty="0"/>
                  <a:t>of </a:t>
                </a:r>
                <a:r>
                  <a:rPr lang="en-US" sz="2000" dirty="0" smtClean="0"/>
                  <a:t>problem stiffness, accuracy and performance.</a:t>
                </a:r>
              </a:p>
              <a:p>
                <a:pPr lvl="1"/>
                <a:r>
                  <a:rPr lang="en-US" sz="2000" dirty="0" smtClean="0"/>
                  <a:t>			And some more, but lets focus on the main ones</a:t>
                </a:r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4" name="pole tekstow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2438400"/>
                <a:ext cx="8001999" cy="3416320"/>
              </a:xfrm>
              <a:prstGeom prst="rect">
                <a:avLst/>
              </a:prstGeom>
              <a:blipFill rotWithShape="1">
                <a:blip r:embed="rId2"/>
                <a:stretch>
                  <a:fillRect l="-609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14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944562"/>
          </a:xfrm>
        </p:spPr>
        <p:txBody>
          <a:bodyPr/>
          <a:lstStyle/>
          <a:p>
            <a:r>
              <a:rPr lang="en-US" sz="3200" dirty="0" smtClean="0"/>
              <a:t>Two term </a:t>
            </a:r>
            <a:r>
              <a:rPr lang="en-US" sz="3200" dirty="0"/>
              <a:t>b</a:t>
            </a:r>
            <a:r>
              <a:rPr lang="en-US" sz="3200" dirty="0" smtClean="0"/>
              <a:t>oundary condition</a:t>
            </a:r>
            <a:endParaRPr lang="en-US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219200"/>
                <a:ext cx="7848600" cy="50292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1" i="1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The problems boundary condition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sz="20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sz="20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dirty="0" smtClean="0"/>
                  <a:t> can’t be used directly with good accuracy.</a:t>
                </a:r>
                <a:r>
                  <a:rPr lang="en-US" sz="2000" dirty="0" smtClean="0"/>
                  <a:t> A better solution is </a:t>
                </a:r>
                <a:r>
                  <a:rPr lang="en-US" sz="2000" dirty="0"/>
                  <a:t>b</a:t>
                </a:r>
                <a:r>
                  <a:rPr lang="en-US" sz="2000" dirty="0" smtClean="0"/>
                  <a:t>ased </a:t>
                </a:r>
                <a:r>
                  <a:rPr lang="en-US" sz="2000" dirty="0" smtClean="0"/>
                  <a:t>on the two first terms of asymptotic expansions </a:t>
                </a:r>
                <a14:m>
                  <m:oMath xmlns:m="http://schemas.openxmlformats.org/officeDocument/2006/math">
                    <m:r>
                      <a:rPr lang="en-GB" sz="2000" b="0" i="0" smtClean="0">
                        <a:latin typeface="Cambria Math"/>
                      </a:rPr>
                      <m:t>(</m:t>
                    </m:r>
                    <m:r>
                      <a:rPr lang="en-US" sz="2000" b="0" i="1" smtClean="0">
                        <a:latin typeface="Cambria Math"/>
                      </a:rPr>
                      <m:t>𝑓</m:t>
                    </m:r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𝑤</m:t>
                    </m:r>
                    <m:r>
                      <a:rPr lang="en-US" sz="2000" b="0" i="1" smtClean="0">
                        <a:latin typeface="Cambria Math"/>
                      </a:rPr>
                      <m:t>,</m:t>
                    </m:r>
                    <m:r>
                      <a:rPr lang="en-US" sz="2000" b="0" i="1" smtClean="0">
                        <a:latin typeface="Cambria Math"/>
                      </a:rPr>
                      <m:t>𝑈</m:t>
                    </m:r>
                    <m:r>
                      <a:rPr lang="en-US" sz="2000" b="0" i="0" smtClean="0">
                        <a:latin typeface="Cambria Math"/>
                      </a:rPr>
                      <m:t>,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/>
                      </a:rPr>
                      <m:t>Ω</m:t>
                    </m:r>
                    <m:r>
                      <a:rPr lang="en-GB" sz="2000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 smtClean="0"/>
                  <a:t>: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𝑓</m:t>
                      </m:r>
                      <m:r>
                        <a:rPr lang="en-US" sz="20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sz="2000" i="1">
                          <a:latin typeface="Cambria Math"/>
                        </a:rPr>
                        <m:t> 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m:rPr>
                          <m:nor/>
                        </m:rPr>
                        <a:rPr lang="en-US" sz="2000" dirty="0"/>
                        <m:t>+</m:t>
                      </m:r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  <m:sup/>
                          </m:sSubSup>
                        </m:e>
                        <m:sup>
                          <m:r>
                            <a:rPr lang="en-US" sz="2000" i="1">
                              <a:latin typeface="Cambria Math"/>
                            </a:rPr>
                            <m:t>(</m:t>
                          </m:r>
                          <m:r>
                            <a:rPr lang="en-US" sz="2000" i="1">
                              <a:latin typeface="Cambria Math"/>
                            </a:rPr>
                            <m:t>𝑓</m:t>
                          </m:r>
                          <m:r>
                            <a:rPr lang="en-US" sz="2000" i="1">
                              <a:latin typeface="Cambria Math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US" sz="20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0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This </a:t>
                </a:r>
                <a:r>
                  <a:rPr lang="en-US" sz="2000" dirty="0" smtClean="0"/>
                  <a:t>condition provides values of asymptotic terms: </a:t>
                </a:r>
              </a:p>
              <a:p>
                <a:pPr marL="0" indent="0">
                  <a:buNone/>
                </a:pPr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1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 smtClean="0"/>
                  <a:t> 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 smtClean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r>
                  <a:rPr lang="en-US" sz="2000" dirty="0" smtClean="0"/>
                  <a:t>	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sz="2000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</a:rPr>
                              <m:t>2</m:t>
                            </m:r>
                          </m:sub>
                          <m:sup/>
                        </m:sSubSup>
                      </m:e>
                      <m:sup>
                        <m:r>
                          <a:rPr lang="en-US" sz="2000" i="1">
                            <a:latin typeface="Cambria Math"/>
                          </a:rPr>
                          <m:t>(</m:t>
                        </m:r>
                        <m:r>
                          <a:rPr lang="en-US" sz="2000" i="1">
                            <a:latin typeface="Cambria Math"/>
                          </a:rPr>
                          <m:t>𝑓</m:t>
                        </m:r>
                        <m:r>
                          <a:rPr lang="en-US" sz="2000" i="1"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  <a:r>
                  <a:rPr lang="en-US" sz="2000" dirty="0" smtClean="0"/>
                  <a:t>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/>
                          </a:rPr>
                          <m:t>Ω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 smtClean="0"/>
                  <a:t>As the </a:t>
                </a:r>
                <a:r>
                  <a:rPr lang="en-US" sz="2000" dirty="0"/>
                  <a:t>last point is </a:t>
                </a:r>
                <a:r>
                  <a:rPr lang="en-US" sz="2000" dirty="0" smtClean="0"/>
                  <a:t>placed very close to the tip at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  <m:r>
                      <a:rPr lang="en-US" sz="2000" i="1">
                        <a:latin typeface="Cambria Math"/>
                      </a:rPr>
                      <m:t> </m:t>
                    </m:r>
                    <m:r>
                      <a:rPr lang="en-US" sz="2000" b="0" i="0" smtClean="0">
                        <a:latin typeface="Cambria Math"/>
                      </a:rPr>
                      <m:t>=</m:t>
                    </m:r>
                    <m:r>
                      <a:rPr lang="en-US" sz="2000" b="0" i="1" smtClean="0">
                        <a:latin typeface="Cambria Math"/>
                      </a:rPr>
                      <m:t>1−</m:t>
                    </m:r>
                    <m:r>
                      <a:rPr lang="en-US" sz="2000" b="0" i="1" smtClean="0">
                        <a:latin typeface="Cambria Math"/>
                      </a:rPr>
                      <m:t>𝜖</m:t>
                    </m:r>
                  </m:oMath>
                </a14:m>
                <a:r>
                  <a:rPr lang="en-US" sz="20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000" dirty="0" smtClean="0"/>
                  <a:t>				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𝜖</m:t>
                    </m:r>
                  </m:oMath>
                </a14:m>
                <a:r>
                  <a:rPr lang="en-US" sz="2000" dirty="0" smtClean="0"/>
                  <a:t>-regularization technique)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19200"/>
                <a:ext cx="7848600" cy="5029200"/>
              </a:xfrm>
              <a:blipFill rotWithShape="1">
                <a:blip r:embed="rId3"/>
                <a:stretch>
                  <a:fillRect l="-776"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082C3-0142-44F5-8F8D-1ADBA6DF2A7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3" descr="C:\Users\gena\Desktop\super_algorytm\Logo_s\Hydrofrac_logo\HYDROFRACbig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097" y="0"/>
            <a:ext cx="1566103" cy="384628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2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rzyleganie">
  <a:themeElements>
    <a:clrScheme name="Przyleganie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Pakiet 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zylegani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8475</TotalTime>
  <Words>2856</Words>
  <Application>Microsoft Office PowerPoint</Application>
  <PresentationFormat>Pokaz na ekranie (4:3)</PresentationFormat>
  <Paragraphs>447</Paragraphs>
  <Slides>37</Slides>
  <Notes>8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37</vt:i4>
      </vt:variant>
    </vt:vector>
  </HeadingPairs>
  <TitlesOfParts>
    <vt:vector size="38" baseType="lpstr">
      <vt:lpstr>Przyleganie</vt:lpstr>
      <vt:lpstr>Numerical modeling of hydraulic fracture. Various leak-off regimes and multifracturing.</vt:lpstr>
      <vt:lpstr>Overview</vt:lpstr>
      <vt:lpstr>PKN hydrofracturing model. Formulation and preliminary results      </vt:lpstr>
      <vt:lpstr>PKN model geometry</vt:lpstr>
      <vt:lpstr>PKN problem formulation</vt:lpstr>
      <vt:lpstr>Leak-off regimes</vt:lpstr>
      <vt:lpstr>Speed Equation</vt:lpstr>
      <vt:lpstr>My contributions     to PKN model </vt:lpstr>
      <vt:lpstr>Two term boundary condition</vt:lpstr>
      <vt:lpstr>Dynamic systems</vt:lpstr>
      <vt:lpstr>Dynamic Systems</vt:lpstr>
      <vt:lpstr>Dynamic  Systems</vt:lpstr>
      <vt:lpstr>Speeding up computation time</vt:lpstr>
      <vt:lpstr> New FD scheme  based on asymptotic behavior near the crack tip.</vt:lpstr>
      <vt:lpstr>Handling closing fractures, large leak off values</vt:lpstr>
      <vt:lpstr>“Meaningful” value of τ(x)</vt:lpstr>
      <vt:lpstr>Testing against various initial conditions</vt:lpstr>
      <vt:lpstr>Final result for single PKN fracture</vt:lpstr>
      <vt:lpstr>On to Multifracturing</vt:lpstr>
      <vt:lpstr>What  is “Multifracturing” ?</vt:lpstr>
      <vt:lpstr>What do I mean by  “Multifracturing”</vt:lpstr>
      <vt:lpstr>PKN “Pipe” , Junctions and Concrete pipes</vt:lpstr>
      <vt:lpstr>How to make it stick together ?</vt:lpstr>
      <vt:lpstr>Crack collisions and splits</vt:lpstr>
      <vt:lpstr>Backstress fracture interactions</vt:lpstr>
      <vt:lpstr>How we find σ_l ?</vt:lpstr>
      <vt:lpstr>How to find σ_l ?                      2D visibility problem</vt:lpstr>
      <vt:lpstr>Other programing challenges</vt:lpstr>
      <vt:lpstr>Conclusions</vt:lpstr>
      <vt:lpstr>Jacobian Pattern</vt:lpstr>
      <vt:lpstr>Speeding up computations</vt:lpstr>
      <vt:lpstr>Collision models</vt:lpstr>
      <vt:lpstr>How to test if the produced results are valid ?</vt:lpstr>
      <vt:lpstr>Interesting fracturing scenarios</vt:lpstr>
      <vt:lpstr>A little on technical implementation details</vt:lpstr>
      <vt:lpstr>Handling closing fractures, negative pumping</vt:lpstr>
      <vt:lpstr>Handling closing fractures, negative pumping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PKN model of hydrofracturing for various fluid flow regimes:   Numerical implementations in different variables</dc:title>
  <dc:creator>Morswin</dc:creator>
  <cp:lastModifiedBy>Morswin</cp:lastModifiedBy>
  <cp:revision>970</cp:revision>
  <cp:lastPrinted>2014-02-27T17:09:58Z</cp:lastPrinted>
  <dcterms:created xsi:type="dcterms:W3CDTF">2014-02-25T15:55:20Z</dcterms:created>
  <dcterms:modified xsi:type="dcterms:W3CDTF">2015-06-08T02:45:39Z</dcterms:modified>
</cp:coreProperties>
</file>